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4"/>
  </p:normalViewPr>
  <p:slideViewPr>
    <p:cSldViewPr>
      <p:cViewPr>
        <p:scale>
          <a:sx n="108" d="100"/>
          <a:sy n="108" d="100"/>
        </p:scale>
        <p:origin x="84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45693" y="2681427"/>
            <a:ext cx="11278235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rgbClr val="91822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7" y="2225039"/>
            <a:ext cx="12189460" cy="4632960"/>
          </a:xfrm>
          <a:custGeom>
            <a:avLst/>
            <a:gdLst/>
            <a:ahLst/>
            <a:cxnLst/>
            <a:rect l="l" t="t" r="r" b="b"/>
            <a:pathLst>
              <a:path w="12189460" h="4632959">
                <a:moveTo>
                  <a:pt x="0" y="4632959"/>
                </a:moveTo>
                <a:lnTo>
                  <a:pt x="12188952" y="4632959"/>
                </a:lnTo>
                <a:lnTo>
                  <a:pt x="12188952" y="0"/>
                </a:lnTo>
                <a:lnTo>
                  <a:pt x="0" y="0"/>
                </a:lnTo>
                <a:lnTo>
                  <a:pt x="0" y="4632959"/>
                </a:lnTo>
                <a:close/>
              </a:path>
            </a:pathLst>
          </a:custGeom>
          <a:solidFill>
            <a:srgbClr val="E8E1E6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225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sng">
                <a:solidFill>
                  <a:srgbClr val="91822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7" y="0"/>
            <a:ext cx="4798060" cy="6858000"/>
          </a:xfrm>
          <a:custGeom>
            <a:avLst/>
            <a:gdLst/>
            <a:ahLst/>
            <a:cxnLst/>
            <a:rect l="l" t="t" r="r" b="b"/>
            <a:pathLst>
              <a:path w="4798060" h="6858000">
                <a:moveTo>
                  <a:pt x="0" y="6858000"/>
                </a:moveTo>
                <a:lnTo>
                  <a:pt x="4797552" y="6858000"/>
                </a:lnTo>
                <a:lnTo>
                  <a:pt x="47975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1E6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7" y="0"/>
            <a:ext cx="4798060" cy="6858000"/>
          </a:xfrm>
          <a:custGeom>
            <a:avLst/>
            <a:gdLst/>
            <a:ahLst/>
            <a:cxnLst/>
            <a:rect l="l" t="t" r="r" b="b"/>
            <a:pathLst>
              <a:path w="4798060" h="6858000">
                <a:moveTo>
                  <a:pt x="0" y="6858000"/>
                </a:moveTo>
                <a:lnTo>
                  <a:pt x="4797552" y="6858000"/>
                </a:lnTo>
                <a:lnTo>
                  <a:pt x="47975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1E6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482549"/>
            <a:ext cx="6602730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4666" y="2950012"/>
            <a:ext cx="8304530" cy="2144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rgbClr val="91822F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www.kaggle.com/datasets/shuvokumarbasak4004/latest-and-update-potato-leaf-diseases-dataset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sumanrathaur/potato-disease" TargetMode="External"/><Relationship Id="rId5" Type="http://schemas.openxmlformats.org/officeDocument/2006/relationships/hyperlink" Target="https://www.kaggle.com/datasets/arjuntejaswi/plant-village" TargetMode="External"/><Relationship Id="rId4" Type="http://schemas.openxmlformats.org/officeDocument/2006/relationships/hyperlink" Target="https://kaggle.com/datasets/rizwan123456789/potato-disease-leaf-datasetpl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aggle.com/datasets/arjuntejaswi/plant-vill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dirty="0">
                <a:latin typeface="Times New Roman"/>
                <a:cs typeface="Times New Roman"/>
              </a:rPr>
              <a:t>Disease</a:t>
            </a:r>
            <a:r>
              <a:rPr sz="6000" b="0" spc="-20" dirty="0">
                <a:latin typeface="Times New Roman"/>
                <a:cs typeface="Times New Roman"/>
              </a:rPr>
              <a:t> </a:t>
            </a:r>
            <a:r>
              <a:rPr sz="6000" b="0" dirty="0">
                <a:latin typeface="Times New Roman"/>
                <a:cs typeface="Times New Roman"/>
              </a:rPr>
              <a:t>Recognition</a:t>
            </a:r>
            <a:r>
              <a:rPr sz="6000" b="0" spc="-20" dirty="0">
                <a:latin typeface="Times New Roman"/>
                <a:cs typeface="Times New Roman"/>
              </a:rPr>
              <a:t> </a:t>
            </a:r>
            <a:r>
              <a:rPr sz="6000" b="0" dirty="0">
                <a:latin typeface="Times New Roman"/>
                <a:cs typeface="Times New Roman"/>
              </a:rPr>
              <a:t>in</a:t>
            </a:r>
            <a:r>
              <a:rPr sz="6000" b="0" spc="-20" dirty="0">
                <a:latin typeface="Times New Roman"/>
                <a:cs typeface="Times New Roman"/>
              </a:rPr>
              <a:t> </a:t>
            </a:r>
            <a:r>
              <a:rPr sz="6000" b="0" dirty="0">
                <a:latin typeface="Times New Roman"/>
                <a:cs typeface="Times New Roman"/>
              </a:rPr>
              <a:t>Potato</a:t>
            </a:r>
            <a:r>
              <a:rPr sz="6000" b="0" spc="-15" dirty="0">
                <a:latin typeface="Times New Roman"/>
                <a:cs typeface="Times New Roman"/>
              </a:rPr>
              <a:t> </a:t>
            </a:r>
            <a:r>
              <a:rPr sz="6000" b="0" spc="-10" dirty="0">
                <a:latin typeface="Times New Roman"/>
                <a:cs typeface="Times New Roman"/>
              </a:rPr>
              <a:t>Plants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1600" y="4191000"/>
            <a:ext cx="2438400" cy="1410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1970" marR="5080" indent="-509905">
              <a:lnSpc>
                <a:spcPct val="1328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bg1"/>
                </a:solidFill>
                <a:latin typeface="Times New Roman"/>
                <a:cs typeface="Times New Roman"/>
              </a:rPr>
              <a:t>Prepared By Group 8</a:t>
            </a:r>
            <a:endParaRPr sz="3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2703017"/>
            <a:ext cx="3180715" cy="1153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700" spc="-20" dirty="0">
                <a:solidFill>
                  <a:srgbClr val="273A20"/>
                </a:solidFill>
              </a:rPr>
              <a:t>Data </a:t>
            </a:r>
            <a:r>
              <a:rPr sz="3700" spc="-10" dirty="0">
                <a:solidFill>
                  <a:srgbClr val="273A20"/>
                </a:solidFill>
              </a:rPr>
              <a:t>Augmentation</a:t>
            </a:r>
            <a:endParaRPr sz="3700"/>
          </a:p>
        </p:txBody>
      </p:sp>
      <p:grpSp>
        <p:nvGrpSpPr>
          <p:cNvPr id="3" name="object 3"/>
          <p:cNvGrpSpPr/>
          <p:nvPr/>
        </p:nvGrpSpPr>
        <p:grpSpPr>
          <a:xfrm>
            <a:off x="4800600" y="0"/>
            <a:ext cx="7391400" cy="6858000"/>
            <a:chOff x="4800600" y="0"/>
            <a:chExt cx="73914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600" y="0"/>
              <a:ext cx="73914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0" y="566927"/>
              <a:ext cx="6138672" cy="5718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dirty="0"/>
              <a:t>Building</a:t>
            </a:r>
            <a:r>
              <a:rPr spc="-120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033" y="2539238"/>
            <a:ext cx="5258054" cy="2145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4666" y="2895041"/>
            <a:ext cx="106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6B56C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2475" y="2969005"/>
            <a:ext cx="8296148" cy="2145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2730" y="3270758"/>
            <a:ext cx="7954772" cy="2145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8760" y="3572509"/>
            <a:ext cx="2937129" cy="2145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26660" y="3574541"/>
            <a:ext cx="106806" cy="16713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714494" y="3575303"/>
            <a:ext cx="358775" cy="166370"/>
          </a:xfrm>
          <a:custGeom>
            <a:avLst/>
            <a:gdLst/>
            <a:ahLst/>
            <a:cxnLst/>
            <a:rect l="l" t="t" r="r" b="b"/>
            <a:pathLst>
              <a:path w="358775" h="166370">
                <a:moveTo>
                  <a:pt x="98604" y="58928"/>
                </a:moveTo>
                <a:lnTo>
                  <a:pt x="64134" y="58928"/>
                </a:lnTo>
                <a:lnTo>
                  <a:pt x="71754" y="61214"/>
                </a:lnTo>
                <a:lnTo>
                  <a:pt x="76834" y="65786"/>
                </a:lnTo>
                <a:lnTo>
                  <a:pt x="80644" y="69088"/>
                </a:lnTo>
                <a:lnTo>
                  <a:pt x="82550" y="74930"/>
                </a:lnTo>
                <a:lnTo>
                  <a:pt x="82550" y="85598"/>
                </a:lnTo>
                <a:lnTo>
                  <a:pt x="38607" y="96266"/>
                </a:lnTo>
                <a:lnTo>
                  <a:pt x="32765" y="97282"/>
                </a:lnTo>
                <a:lnTo>
                  <a:pt x="28701" y="98298"/>
                </a:lnTo>
                <a:lnTo>
                  <a:pt x="23367" y="99822"/>
                </a:lnTo>
                <a:lnTo>
                  <a:pt x="18541" y="101981"/>
                </a:lnTo>
                <a:lnTo>
                  <a:pt x="14350" y="104902"/>
                </a:lnTo>
                <a:lnTo>
                  <a:pt x="10032" y="107823"/>
                </a:lnTo>
                <a:lnTo>
                  <a:pt x="6603" y="111633"/>
                </a:lnTo>
                <a:lnTo>
                  <a:pt x="3936" y="116459"/>
                </a:lnTo>
                <a:lnTo>
                  <a:pt x="1269" y="121158"/>
                </a:lnTo>
                <a:lnTo>
                  <a:pt x="0" y="126492"/>
                </a:lnTo>
                <a:lnTo>
                  <a:pt x="0" y="132334"/>
                </a:lnTo>
                <a:lnTo>
                  <a:pt x="23177" y="163861"/>
                </a:lnTo>
                <a:lnTo>
                  <a:pt x="40512" y="166243"/>
                </a:lnTo>
                <a:lnTo>
                  <a:pt x="48386" y="166243"/>
                </a:lnTo>
                <a:lnTo>
                  <a:pt x="55752" y="164973"/>
                </a:lnTo>
                <a:lnTo>
                  <a:pt x="62610" y="162306"/>
                </a:lnTo>
                <a:lnTo>
                  <a:pt x="69468" y="159766"/>
                </a:lnTo>
                <a:lnTo>
                  <a:pt x="76707" y="155321"/>
                </a:lnTo>
                <a:lnTo>
                  <a:pt x="82306" y="150495"/>
                </a:lnTo>
                <a:lnTo>
                  <a:pt x="37464" y="150495"/>
                </a:lnTo>
                <a:lnTo>
                  <a:pt x="31495" y="148717"/>
                </a:lnTo>
                <a:lnTo>
                  <a:pt x="23367" y="141605"/>
                </a:lnTo>
                <a:lnTo>
                  <a:pt x="21452" y="137414"/>
                </a:lnTo>
                <a:lnTo>
                  <a:pt x="21335" y="128270"/>
                </a:lnTo>
                <a:lnTo>
                  <a:pt x="22351" y="125095"/>
                </a:lnTo>
                <a:lnTo>
                  <a:pt x="59920" y="110015"/>
                </a:lnTo>
                <a:lnTo>
                  <a:pt x="68802" y="108219"/>
                </a:lnTo>
                <a:lnTo>
                  <a:pt x="76303" y="106257"/>
                </a:lnTo>
                <a:lnTo>
                  <a:pt x="82422" y="104140"/>
                </a:lnTo>
                <a:lnTo>
                  <a:pt x="102742" y="104140"/>
                </a:lnTo>
                <a:lnTo>
                  <a:pt x="102742" y="78232"/>
                </a:lnTo>
                <a:lnTo>
                  <a:pt x="102488" y="72009"/>
                </a:lnTo>
                <a:lnTo>
                  <a:pt x="101726" y="68580"/>
                </a:lnTo>
                <a:lnTo>
                  <a:pt x="100583" y="63119"/>
                </a:lnTo>
                <a:lnTo>
                  <a:pt x="98604" y="58928"/>
                </a:lnTo>
                <a:close/>
              </a:path>
              <a:path w="358775" h="166370">
                <a:moveTo>
                  <a:pt x="103973" y="148971"/>
                </a:moveTo>
                <a:lnTo>
                  <a:pt x="84073" y="148971"/>
                </a:lnTo>
                <a:lnTo>
                  <a:pt x="84708" y="154559"/>
                </a:lnTo>
                <a:lnTo>
                  <a:pt x="86105" y="159385"/>
                </a:lnTo>
                <a:lnTo>
                  <a:pt x="88137" y="163576"/>
                </a:lnTo>
                <a:lnTo>
                  <a:pt x="109092" y="163576"/>
                </a:lnTo>
                <a:lnTo>
                  <a:pt x="106552" y="159004"/>
                </a:lnTo>
                <a:lnTo>
                  <a:pt x="104901" y="154305"/>
                </a:lnTo>
                <a:lnTo>
                  <a:pt x="104012" y="149352"/>
                </a:lnTo>
                <a:lnTo>
                  <a:pt x="103973" y="148971"/>
                </a:lnTo>
                <a:close/>
              </a:path>
              <a:path w="358775" h="166370">
                <a:moveTo>
                  <a:pt x="102742" y="104140"/>
                </a:moveTo>
                <a:lnTo>
                  <a:pt x="82422" y="104140"/>
                </a:lnTo>
                <a:lnTo>
                  <a:pt x="82422" y="120269"/>
                </a:lnTo>
                <a:lnTo>
                  <a:pt x="81406" y="127000"/>
                </a:lnTo>
                <a:lnTo>
                  <a:pt x="79247" y="131572"/>
                </a:lnTo>
                <a:lnTo>
                  <a:pt x="76326" y="137414"/>
                </a:lnTo>
                <a:lnTo>
                  <a:pt x="72008" y="142113"/>
                </a:lnTo>
                <a:lnTo>
                  <a:pt x="65912" y="145415"/>
                </a:lnTo>
                <a:lnTo>
                  <a:pt x="59943" y="148844"/>
                </a:lnTo>
                <a:lnTo>
                  <a:pt x="52958" y="150495"/>
                </a:lnTo>
                <a:lnTo>
                  <a:pt x="82306" y="150495"/>
                </a:lnTo>
                <a:lnTo>
                  <a:pt x="84073" y="148971"/>
                </a:lnTo>
                <a:lnTo>
                  <a:pt x="103973" y="148971"/>
                </a:lnTo>
                <a:lnTo>
                  <a:pt x="103493" y="144351"/>
                </a:lnTo>
                <a:lnTo>
                  <a:pt x="103092" y="136779"/>
                </a:lnTo>
                <a:lnTo>
                  <a:pt x="102875" y="128270"/>
                </a:lnTo>
                <a:lnTo>
                  <a:pt x="102761" y="116459"/>
                </a:lnTo>
                <a:lnTo>
                  <a:pt x="102742" y="104140"/>
                </a:lnTo>
                <a:close/>
              </a:path>
              <a:path w="358775" h="166370">
                <a:moveTo>
                  <a:pt x="67055" y="42418"/>
                </a:moveTo>
                <a:lnTo>
                  <a:pt x="56895" y="42418"/>
                </a:lnTo>
                <a:lnTo>
                  <a:pt x="49492" y="42660"/>
                </a:lnTo>
                <a:lnTo>
                  <a:pt x="8127" y="63627"/>
                </a:lnTo>
                <a:lnTo>
                  <a:pt x="3428" y="78867"/>
                </a:lnTo>
                <a:lnTo>
                  <a:pt x="23113" y="81534"/>
                </a:lnTo>
                <a:lnTo>
                  <a:pt x="25272" y="73152"/>
                </a:lnTo>
                <a:lnTo>
                  <a:pt x="28575" y="67310"/>
                </a:lnTo>
                <a:lnTo>
                  <a:pt x="33019" y="64008"/>
                </a:lnTo>
                <a:lnTo>
                  <a:pt x="37591" y="60706"/>
                </a:lnTo>
                <a:lnTo>
                  <a:pt x="44576" y="58928"/>
                </a:lnTo>
                <a:lnTo>
                  <a:pt x="98604" y="58928"/>
                </a:lnTo>
                <a:lnTo>
                  <a:pt x="98425" y="58547"/>
                </a:lnTo>
                <a:lnTo>
                  <a:pt x="95503" y="54864"/>
                </a:lnTo>
                <a:lnTo>
                  <a:pt x="92582" y="51308"/>
                </a:lnTo>
                <a:lnTo>
                  <a:pt x="87883" y="48260"/>
                </a:lnTo>
                <a:lnTo>
                  <a:pt x="81533" y="45974"/>
                </a:lnTo>
                <a:lnTo>
                  <a:pt x="75183" y="43561"/>
                </a:lnTo>
                <a:lnTo>
                  <a:pt x="67055" y="42418"/>
                </a:lnTo>
                <a:close/>
              </a:path>
              <a:path w="358775" h="166370">
                <a:moveTo>
                  <a:pt x="152907" y="45085"/>
                </a:moveTo>
                <a:lnTo>
                  <a:pt x="134746" y="45085"/>
                </a:lnTo>
                <a:lnTo>
                  <a:pt x="134746" y="163576"/>
                </a:lnTo>
                <a:lnTo>
                  <a:pt x="154939" y="163576"/>
                </a:lnTo>
                <a:lnTo>
                  <a:pt x="154939" y="98806"/>
                </a:lnTo>
                <a:lnTo>
                  <a:pt x="155513" y="88376"/>
                </a:lnTo>
                <a:lnTo>
                  <a:pt x="172187" y="61849"/>
                </a:lnTo>
                <a:lnTo>
                  <a:pt x="152907" y="61849"/>
                </a:lnTo>
                <a:lnTo>
                  <a:pt x="152907" y="45085"/>
                </a:lnTo>
                <a:close/>
              </a:path>
              <a:path w="358775" h="166370">
                <a:moveTo>
                  <a:pt x="226252" y="59817"/>
                </a:moveTo>
                <a:lnTo>
                  <a:pt x="191769" y="59817"/>
                </a:lnTo>
                <a:lnTo>
                  <a:pt x="196341" y="60960"/>
                </a:lnTo>
                <a:lnTo>
                  <a:pt x="200405" y="63373"/>
                </a:lnTo>
                <a:lnTo>
                  <a:pt x="204342" y="65786"/>
                </a:lnTo>
                <a:lnTo>
                  <a:pt x="207136" y="69088"/>
                </a:lnTo>
                <a:lnTo>
                  <a:pt x="210184" y="77216"/>
                </a:lnTo>
                <a:lnTo>
                  <a:pt x="211073" y="83312"/>
                </a:lnTo>
                <a:lnTo>
                  <a:pt x="211073" y="163576"/>
                </a:lnTo>
                <a:lnTo>
                  <a:pt x="231139" y="163576"/>
                </a:lnTo>
                <a:lnTo>
                  <a:pt x="231042" y="79756"/>
                </a:lnTo>
                <a:lnTo>
                  <a:pt x="230758" y="74930"/>
                </a:lnTo>
                <a:lnTo>
                  <a:pt x="228853" y="65405"/>
                </a:lnTo>
                <a:lnTo>
                  <a:pt x="226694" y="60452"/>
                </a:lnTo>
                <a:lnTo>
                  <a:pt x="226252" y="59817"/>
                </a:lnTo>
                <a:close/>
              </a:path>
              <a:path w="358775" h="166370">
                <a:moveTo>
                  <a:pt x="197738" y="42418"/>
                </a:moveTo>
                <a:lnTo>
                  <a:pt x="190626" y="42418"/>
                </a:lnTo>
                <a:lnTo>
                  <a:pt x="178982" y="43632"/>
                </a:lnTo>
                <a:lnTo>
                  <a:pt x="168814" y="47275"/>
                </a:lnTo>
                <a:lnTo>
                  <a:pt x="160123" y="53347"/>
                </a:lnTo>
                <a:lnTo>
                  <a:pt x="152907" y="61849"/>
                </a:lnTo>
                <a:lnTo>
                  <a:pt x="172187" y="61849"/>
                </a:lnTo>
                <a:lnTo>
                  <a:pt x="177800" y="59817"/>
                </a:lnTo>
                <a:lnTo>
                  <a:pt x="226252" y="59817"/>
                </a:lnTo>
                <a:lnTo>
                  <a:pt x="223773" y="56261"/>
                </a:lnTo>
                <a:lnTo>
                  <a:pt x="220725" y="52197"/>
                </a:lnTo>
                <a:lnTo>
                  <a:pt x="216280" y="48768"/>
                </a:lnTo>
                <a:lnTo>
                  <a:pt x="204342" y="43688"/>
                </a:lnTo>
                <a:lnTo>
                  <a:pt x="197738" y="42418"/>
                </a:lnTo>
                <a:close/>
              </a:path>
              <a:path w="358775" h="166370">
                <a:moveTo>
                  <a:pt x="312800" y="42418"/>
                </a:moveTo>
                <a:lnTo>
                  <a:pt x="305688" y="42418"/>
                </a:lnTo>
                <a:lnTo>
                  <a:pt x="298543" y="42894"/>
                </a:lnTo>
                <a:lnTo>
                  <a:pt x="264806" y="65450"/>
                </a:lnTo>
                <a:lnTo>
                  <a:pt x="255523" y="104394"/>
                </a:lnTo>
                <a:lnTo>
                  <a:pt x="255930" y="113256"/>
                </a:lnTo>
                <a:lnTo>
                  <a:pt x="269954" y="149098"/>
                </a:lnTo>
                <a:lnTo>
                  <a:pt x="306577" y="166243"/>
                </a:lnTo>
                <a:lnTo>
                  <a:pt x="316864" y="165145"/>
                </a:lnTo>
                <a:lnTo>
                  <a:pt x="325818" y="161845"/>
                </a:lnTo>
                <a:lnTo>
                  <a:pt x="333438" y="156331"/>
                </a:lnTo>
                <a:lnTo>
                  <a:pt x="338796" y="149733"/>
                </a:lnTo>
                <a:lnTo>
                  <a:pt x="299719" y="149733"/>
                </a:lnTo>
                <a:lnTo>
                  <a:pt x="292226" y="145923"/>
                </a:lnTo>
                <a:lnTo>
                  <a:pt x="276225" y="104394"/>
                </a:lnTo>
                <a:lnTo>
                  <a:pt x="276776" y="93444"/>
                </a:lnTo>
                <a:lnTo>
                  <a:pt x="298576" y="58928"/>
                </a:lnTo>
                <a:lnTo>
                  <a:pt x="358393" y="58928"/>
                </a:lnTo>
                <a:lnTo>
                  <a:pt x="358393" y="58674"/>
                </a:lnTo>
                <a:lnTo>
                  <a:pt x="338327" y="58674"/>
                </a:lnTo>
                <a:lnTo>
                  <a:pt x="334898" y="53848"/>
                </a:lnTo>
                <a:lnTo>
                  <a:pt x="330326" y="49911"/>
                </a:lnTo>
                <a:lnTo>
                  <a:pt x="319150" y="43815"/>
                </a:lnTo>
                <a:lnTo>
                  <a:pt x="312800" y="42418"/>
                </a:lnTo>
                <a:close/>
              </a:path>
              <a:path w="358775" h="166370">
                <a:moveTo>
                  <a:pt x="358393" y="148590"/>
                </a:moveTo>
                <a:lnTo>
                  <a:pt x="339725" y="148590"/>
                </a:lnTo>
                <a:lnTo>
                  <a:pt x="339725" y="163576"/>
                </a:lnTo>
                <a:lnTo>
                  <a:pt x="358393" y="163576"/>
                </a:lnTo>
                <a:lnTo>
                  <a:pt x="358393" y="148590"/>
                </a:lnTo>
                <a:close/>
              </a:path>
              <a:path w="358775" h="166370">
                <a:moveTo>
                  <a:pt x="358393" y="58928"/>
                </a:moveTo>
                <a:lnTo>
                  <a:pt x="307593" y="58928"/>
                </a:lnTo>
                <a:lnTo>
                  <a:pt x="314170" y="59642"/>
                </a:lnTo>
                <a:lnTo>
                  <a:pt x="320198" y="61785"/>
                </a:lnTo>
                <a:lnTo>
                  <a:pt x="339512" y="94736"/>
                </a:lnTo>
                <a:lnTo>
                  <a:pt x="340105" y="106045"/>
                </a:lnTo>
                <a:lnTo>
                  <a:pt x="339514" y="116399"/>
                </a:lnTo>
                <a:lnTo>
                  <a:pt x="317245" y="149733"/>
                </a:lnTo>
                <a:lnTo>
                  <a:pt x="338796" y="149733"/>
                </a:lnTo>
                <a:lnTo>
                  <a:pt x="339725" y="148590"/>
                </a:lnTo>
                <a:lnTo>
                  <a:pt x="358393" y="148590"/>
                </a:lnTo>
                <a:lnTo>
                  <a:pt x="358393" y="58928"/>
                </a:lnTo>
                <a:close/>
              </a:path>
              <a:path w="358775" h="166370">
                <a:moveTo>
                  <a:pt x="358393" y="0"/>
                </a:moveTo>
                <a:lnTo>
                  <a:pt x="338327" y="0"/>
                </a:lnTo>
                <a:lnTo>
                  <a:pt x="338327" y="58674"/>
                </a:lnTo>
                <a:lnTo>
                  <a:pt x="358393" y="58674"/>
                </a:lnTo>
                <a:lnTo>
                  <a:pt x="358393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6139" y="3574541"/>
            <a:ext cx="60325" cy="164465"/>
          </a:xfrm>
          <a:custGeom>
            <a:avLst/>
            <a:gdLst/>
            <a:ahLst/>
            <a:cxnLst/>
            <a:rect l="l" t="t" r="r" b="b"/>
            <a:pathLst>
              <a:path w="60325" h="164464">
                <a:moveTo>
                  <a:pt x="60198" y="0"/>
                </a:moveTo>
                <a:lnTo>
                  <a:pt x="47244" y="0"/>
                </a:lnTo>
                <a:lnTo>
                  <a:pt x="44197" y="5361"/>
                </a:lnTo>
                <a:lnTo>
                  <a:pt x="40211" y="10795"/>
                </a:lnTo>
                <a:lnTo>
                  <a:pt x="8122" y="36955"/>
                </a:lnTo>
                <a:lnTo>
                  <a:pt x="0" y="41148"/>
                </a:lnTo>
                <a:lnTo>
                  <a:pt x="0" y="60579"/>
                </a:lnTo>
                <a:lnTo>
                  <a:pt x="35306" y="40894"/>
                </a:lnTo>
                <a:lnTo>
                  <a:pt x="40132" y="36322"/>
                </a:lnTo>
                <a:lnTo>
                  <a:pt x="40132" y="164338"/>
                </a:lnTo>
                <a:lnTo>
                  <a:pt x="60198" y="164338"/>
                </a:lnTo>
                <a:lnTo>
                  <a:pt x="60198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55082" y="3575303"/>
            <a:ext cx="1368424" cy="211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94754" y="3572509"/>
            <a:ext cx="2558288" cy="2145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06474" y="3874261"/>
            <a:ext cx="7561453" cy="2145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16125" y="4176014"/>
            <a:ext cx="1798065" cy="21183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64666" y="4533138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6B56C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06474" y="4605782"/>
            <a:ext cx="7407656" cy="21450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19682" y="4907534"/>
            <a:ext cx="8202295" cy="21450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06474" y="5209285"/>
            <a:ext cx="8291576" cy="21450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12824" y="5511038"/>
            <a:ext cx="6406896" cy="2144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1233678"/>
            <a:ext cx="3362960" cy="26257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398780">
              <a:lnSpc>
                <a:spcPct val="90000"/>
              </a:lnSpc>
              <a:spcBef>
                <a:spcPts val="465"/>
              </a:spcBef>
            </a:pPr>
            <a:r>
              <a:rPr sz="3100" b="1" spc="-10" dirty="0">
                <a:solidFill>
                  <a:srgbClr val="273A20"/>
                </a:solidFill>
                <a:latin typeface="Arial"/>
                <a:cs typeface="Arial"/>
              </a:rPr>
              <a:t>Model Architecture </a:t>
            </a:r>
            <a:r>
              <a:rPr sz="3100" b="1" dirty="0">
                <a:solidFill>
                  <a:srgbClr val="273A20"/>
                </a:solidFill>
                <a:latin typeface="Arial"/>
                <a:cs typeface="Arial"/>
              </a:rPr>
              <a:t>We</a:t>
            </a:r>
            <a:r>
              <a:rPr sz="3100" b="1" spc="-65" dirty="0">
                <a:solidFill>
                  <a:srgbClr val="273A20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273A20"/>
                </a:solidFill>
                <a:latin typeface="Arial"/>
                <a:cs typeface="Arial"/>
              </a:rPr>
              <a:t>are</a:t>
            </a:r>
            <a:r>
              <a:rPr sz="3100" b="1" spc="-25" dirty="0">
                <a:solidFill>
                  <a:srgbClr val="273A20"/>
                </a:solidFill>
                <a:latin typeface="Arial"/>
                <a:cs typeface="Arial"/>
              </a:rPr>
              <a:t> </a:t>
            </a:r>
            <a:r>
              <a:rPr sz="3100" b="1" dirty="0">
                <a:solidFill>
                  <a:srgbClr val="273A20"/>
                </a:solidFill>
                <a:latin typeface="Arial"/>
                <a:cs typeface="Arial"/>
              </a:rPr>
              <a:t>going</a:t>
            </a:r>
            <a:r>
              <a:rPr sz="3100" b="1" spc="-85" dirty="0">
                <a:solidFill>
                  <a:srgbClr val="273A20"/>
                </a:solidFill>
                <a:latin typeface="Arial"/>
                <a:cs typeface="Arial"/>
              </a:rPr>
              <a:t> </a:t>
            </a:r>
            <a:r>
              <a:rPr sz="3100" b="1" spc="-25" dirty="0">
                <a:solidFill>
                  <a:srgbClr val="273A20"/>
                </a:solidFill>
                <a:latin typeface="Arial"/>
                <a:cs typeface="Arial"/>
              </a:rPr>
              <a:t>to</a:t>
            </a:r>
            <a:endParaRPr sz="3100">
              <a:latin typeface="Arial"/>
              <a:cs typeface="Arial"/>
            </a:endParaRPr>
          </a:p>
          <a:p>
            <a:pPr marL="12700" marR="5080">
              <a:lnSpc>
                <a:spcPct val="90000"/>
              </a:lnSpc>
              <a:spcBef>
                <a:spcPts val="15"/>
              </a:spcBef>
            </a:pPr>
            <a:r>
              <a:rPr sz="3100" b="1" dirty="0">
                <a:solidFill>
                  <a:srgbClr val="273A20"/>
                </a:solidFill>
                <a:latin typeface="Arial"/>
                <a:cs typeface="Arial"/>
              </a:rPr>
              <a:t>use</a:t>
            </a:r>
            <a:r>
              <a:rPr sz="3100" b="1" spc="-35" dirty="0">
                <a:solidFill>
                  <a:srgbClr val="273A20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273A20"/>
                </a:solidFill>
                <a:latin typeface="Arial"/>
                <a:cs typeface="Arial"/>
              </a:rPr>
              <a:t>convolutional </a:t>
            </a:r>
            <a:r>
              <a:rPr sz="3100" b="1" dirty="0">
                <a:solidFill>
                  <a:srgbClr val="273A20"/>
                </a:solidFill>
                <a:latin typeface="Arial"/>
                <a:cs typeface="Arial"/>
              </a:rPr>
              <a:t>neural</a:t>
            </a:r>
            <a:r>
              <a:rPr sz="3100" b="1" spc="-55" dirty="0">
                <a:solidFill>
                  <a:srgbClr val="273A20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273A20"/>
                </a:solidFill>
                <a:latin typeface="Arial"/>
                <a:cs typeface="Arial"/>
              </a:rPr>
              <a:t>network (CNN)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00600" y="0"/>
            <a:ext cx="7391400" cy="6858000"/>
            <a:chOff x="4800600" y="0"/>
            <a:chExt cx="73914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600" y="0"/>
              <a:ext cx="73914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0" y="566927"/>
              <a:ext cx="6138672" cy="5718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5730240"/>
          </a:xfrm>
          <a:custGeom>
            <a:avLst/>
            <a:gdLst/>
            <a:ahLst/>
            <a:cxnLst/>
            <a:rect l="l" t="t" r="r" b="b"/>
            <a:pathLst>
              <a:path w="12189460" h="5730240">
                <a:moveTo>
                  <a:pt x="0" y="5730240"/>
                </a:moveTo>
                <a:lnTo>
                  <a:pt x="12188952" y="5730240"/>
                </a:lnTo>
                <a:lnTo>
                  <a:pt x="12188952" y="0"/>
                </a:lnTo>
                <a:lnTo>
                  <a:pt x="0" y="0"/>
                </a:lnTo>
                <a:lnTo>
                  <a:pt x="0" y="5730240"/>
                </a:lnTo>
                <a:close/>
              </a:path>
            </a:pathLst>
          </a:custGeom>
          <a:solidFill>
            <a:srgbClr val="E8E1E6">
              <a:alpha val="6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191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7244" y="1321054"/>
            <a:ext cx="3747135" cy="1365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>
                <a:solidFill>
                  <a:srgbClr val="273A20"/>
                </a:solidFill>
              </a:rPr>
              <a:t>Compiling</a:t>
            </a:r>
            <a:r>
              <a:rPr spc="-215" dirty="0">
                <a:solidFill>
                  <a:srgbClr val="273A20"/>
                </a:solidFill>
              </a:rPr>
              <a:t> </a:t>
            </a:r>
            <a:r>
              <a:rPr spc="-25" dirty="0">
                <a:solidFill>
                  <a:srgbClr val="273A20"/>
                </a:solidFill>
              </a:rPr>
              <a:t>the </a:t>
            </a:r>
            <a:r>
              <a:rPr spc="-10" dirty="0">
                <a:solidFill>
                  <a:srgbClr val="273A20"/>
                </a:solidFill>
              </a:rPr>
              <a:t>Model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957072"/>
            <a:ext cx="12192000" cy="5901055"/>
            <a:chOff x="0" y="957072"/>
            <a:chExt cx="12192000" cy="59010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7696" y="957072"/>
              <a:ext cx="6400800" cy="40172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730239"/>
              <a:ext cx="12192000" cy="1127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1815795"/>
            <a:ext cx="328295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73A20"/>
                </a:solidFill>
              </a:rPr>
              <a:t>Plot</a:t>
            </a:r>
            <a:r>
              <a:rPr spc="-90" dirty="0">
                <a:solidFill>
                  <a:srgbClr val="273A20"/>
                </a:solidFill>
              </a:rPr>
              <a:t> </a:t>
            </a:r>
            <a:r>
              <a:rPr spc="-10" dirty="0">
                <a:solidFill>
                  <a:srgbClr val="273A20"/>
                </a:solidFill>
              </a:rPr>
              <a:t>training </a:t>
            </a:r>
            <a:r>
              <a:rPr dirty="0">
                <a:solidFill>
                  <a:srgbClr val="273A20"/>
                </a:solidFill>
              </a:rPr>
              <a:t>history</a:t>
            </a:r>
            <a:r>
              <a:rPr spc="-125" dirty="0">
                <a:solidFill>
                  <a:srgbClr val="273A20"/>
                </a:solidFill>
              </a:rPr>
              <a:t> </a:t>
            </a:r>
            <a:r>
              <a:rPr spc="-25" dirty="0">
                <a:solidFill>
                  <a:srgbClr val="273A20"/>
                </a:solidFill>
              </a:rPr>
              <a:t>on </a:t>
            </a:r>
            <a:r>
              <a:rPr spc="-10" dirty="0">
                <a:solidFill>
                  <a:srgbClr val="273A20"/>
                </a:solidFill>
              </a:rPr>
              <a:t>graphs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00600" y="0"/>
            <a:ext cx="7391400" cy="6858000"/>
            <a:chOff x="4800600" y="0"/>
            <a:chExt cx="73914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600" y="0"/>
              <a:ext cx="73914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0" y="566927"/>
              <a:ext cx="6138672" cy="5718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1144981"/>
            <a:ext cx="3281679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73A20"/>
                </a:solidFill>
              </a:rPr>
              <a:t>Running</a:t>
            </a:r>
            <a:r>
              <a:rPr spc="-175" dirty="0">
                <a:solidFill>
                  <a:srgbClr val="273A20"/>
                </a:solidFill>
              </a:rPr>
              <a:t> </a:t>
            </a:r>
            <a:r>
              <a:rPr spc="-25" dirty="0">
                <a:solidFill>
                  <a:srgbClr val="273A20"/>
                </a:solidFill>
              </a:rPr>
              <a:t>the </a:t>
            </a:r>
            <a:r>
              <a:rPr spc="-10" dirty="0">
                <a:solidFill>
                  <a:srgbClr val="273A20"/>
                </a:solidFill>
              </a:rPr>
              <a:t>prediction </a:t>
            </a:r>
            <a:r>
              <a:rPr dirty="0">
                <a:solidFill>
                  <a:srgbClr val="273A20"/>
                </a:solidFill>
              </a:rPr>
              <a:t>on</a:t>
            </a:r>
            <a:r>
              <a:rPr spc="-45" dirty="0">
                <a:solidFill>
                  <a:srgbClr val="273A20"/>
                </a:solidFill>
              </a:rPr>
              <a:t> </a:t>
            </a:r>
            <a:r>
              <a:rPr dirty="0">
                <a:solidFill>
                  <a:srgbClr val="273A20"/>
                </a:solidFill>
              </a:rPr>
              <a:t>a</a:t>
            </a:r>
            <a:r>
              <a:rPr spc="-30" dirty="0">
                <a:solidFill>
                  <a:srgbClr val="273A20"/>
                </a:solidFill>
              </a:rPr>
              <a:t> </a:t>
            </a:r>
            <a:r>
              <a:rPr spc="-10" dirty="0">
                <a:solidFill>
                  <a:srgbClr val="273A20"/>
                </a:solidFill>
              </a:rPr>
              <a:t>sample image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00600" y="0"/>
            <a:ext cx="7391400" cy="6858000"/>
            <a:chOff x="4800600" y="0"/>
            <a:chExt cx="73914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0600" y="0"/>
              <a:ext cx="73914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0" y="566927"/>
              <a:ext cx="6138672" cy="5718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2225039"/>
            <a:ext cx="12189460" cy="4632960"/>
          </a:xfrm>
          <a:custGeom>
            <a:avLst/>
            <a:gdLst/>
            <a:ahLst/>
            <a:cxnLst/>
            <a:rect l="l" t="t" r="r" b="b"/>
            <a:pathLst>
              <a:path w="12189460" h="4632959">
                <a:moveTo>
                  <a:pt x="0" y="4632959"/>
                </a:moveTo>
                <a:lnTo>
                  <a:pt x="12188952" y="4632959"/>
                </a:lnTo>
                <a:lnTo>
                  <a:pt x="12188952" y="0"/>
                </a:lnTo>
                <a:lnTo>
                  <a:pt x="0" y="0"/>
                </a:lnTo>
                <a:lnTo>
                  <a:pt x="0" y="4632959"/>
                </a:lnTo>
                <a:close/>
              </a:path>
            </a:pathLst>
          </a:custGeom>
          <a:solidFill>
            <a:srgbClr val="E8E1E6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2250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7238" y="818210"/>
            <a:ext cx="30657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10" dirty="0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4666" y="2806649"/>
            <a:ext cx="106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6B56C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775" y="2880614"/>
            <a:ext cx="8050657" cy="2145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9522" y="3182366"/>
            <a:ext cx="3435730" cy="21450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008303" y="3184398"/>
            <a:ext cx="555625" cy="167640"/>
          </a:xfrm>
          <a:custGeom>
            <a:avLst/>
            <a:gdLst/>
            <a:ahLst/>
            <a:cxnLst/>
            <a:rect l="l" t="t" r="r" b="b"/>
            <a:pathLst>
              <a:path w="555625" h="167639">
                <a:moveTo>
                  <a:pt x="22293" y="124713"/>
                </a:moveTo>
                <a:lnTo>
                  <a:pt x="2989" y="126491"/>
                </a:lnTo>
                <a:lnTo>
                  <a:pt x="4825" y="135586"/>
                </a:lnTo>
                <a:lnTo>
                  <a:pt x="7863" y="143621"/>
                </a:lnTo>
                <a:lnTo>
                  <a:pt x="39793" y="166465"/>
                </a:lnTo>
                <a:lnTo>
                  <a:pt x="48963" y="167131"/>
                </a:lnTo>
                <a:lnTo>
                  <a:pt x="57724" y="166516"/>
                </a:lnTo>
                <a:lnTo>
                  <a:pt x="87997" y="150622"/>
                </a:lnTo>
                <a:lnTo>
                  <a:pt x="42232" y="150622"/>
                </a:lnTo>
                <a:lnTo>
                  <a:pt x="36263" y="148589"/>
                </a:lnTo>
                <a:lnTo>
                  <a:pt x="31691" y="144525"/>
                </a:lnTo>
                <a:lnTo>
                  <a:pt x="27119" y="140335"/>
                </a:lnTo>
                <a:lnTo>
                  <a:pt x="23944" y="133730"/>
                </a:lnTo>
                <a:lnTo>
                  <a:pt x="22293" y="124713"/>
                </a:lnTo>
                <a:close/>
              </a:path>
              <a:path w="555625" h="167639">
                <a:moveTo>
                  <a:pt x="107400" y="87375"/>
                </a:moveTo>
                <a:lnTo>
                  <a:pt x="87444" y="87375"/>
                </a:lnTo>
                <a:lnTo>
                  <a:pt x="87460" y="100587"/>
                </a:lnTo>
                <a:lnTo>
                  <a:pt x="86530" y="107930"/>
                </a:lnTo>
                <a:lnTo>
                  <a:pt x="70299" y="143510"/>
                </a:lnTo>
                <a:lnTo>
                  <a:pt x="55567" y="150622"/>
                </a:lnTo>
                <a:lnTo>
                  <a:pt x="87997" y="150622"/>
                </a:lnTo>
                <a:lnTo>
                  <a:pt x="105923" y="107330"/>
                </a:lnTo>
                <a:lnTo>
                  <a:pt x="107201" y="94106"/>
                </a:lnTo>
                <a:lnTo>
                  <a:pt x="107400" y="87375"/>
                </a:lnTo>
                <a:close/>
              </a:path>
              <a:path w="555625" h="167639">
                <a:moveTo>
                  <a:pt x="51503" y="0"/>
                </a:moveTo>
                <a:lnTo>
                  <a:pt x="14673" y="15239"/>
                </a:lnTo>
                <a:lnTo>
                  <a:pt x="21" y="54228"/>
                </a:lnTo>
                <a:lnTo>
                  <a:pt x="0" y="56006"/>
                </a:lnTo>
                <a:lnTo>
                  <a:pt x="822" y="66746"/>
                </a:lnTo>
                <a:lnTo>
                  <a:pt x="21470" y="100587"/>
                </a:lnTo>
                <a:lnTo>
                  <a:pt x="48455" y="108838"/>
                </a:lnTo>
                <a:lnTo>
                  <a:pt x="56583" y="108838"/>
                </a:lnTo>
                <a:lnTo>
                  <a:pt x="64076" y="106934"/>
                </a:lnTo>
                <a:lnTo>
                  <a:pt x="71061" y="102869"/>
                </a:lnTo>
                <a:lnTo>
                  <a:pt x="78046" y="98932"/>
                </a:lnTo>
                <a:lnTo>
                  <a:pt x="83507" y="93725"/>
                </a:lnTo>
                <a:lnTo>
                  <a:pt x="85161" y="91059"/>
                </a:lnTo>
                <a:lnTo>
                  <a:pt x="44137" y="91059"/>
                </a:lnTo>
                <a:lnTo>
                  <a:pt x="36390" y="87884"/>
                </a:lnTo>
                <a:lnTo>
                  <a:pt x="20642" y="56006"/>
                </a:lnTo>
                <a:lnTo>
                  <a:pt x="21261" y="47668"/>
                </a:lnTo>
                <a:lnTo>
                  <a:pt x="47443" y="17325"/>
                </a:lnTo>
                <a:lnTo>
                  <a:pt x="53916" y="16637"/>
                </a:lnTo>
                <a:lnTo>
                  <a:pt x="89991" y="16637"/>
                </a:lnTo>
                <a:lnTo>
                  <a:pt x="86849" y="13376"/>
                </a:lnTo>
                <a:lnTo>
                  <a:pt x="80586" y="8636"/>
                </a:lnTo>
                <a:lnTo>
                  <a:pt x="73827" y="4875"/>
                </a:lnTo>
                <a:lnTo>
                  <a:pt x="66711" y="2174"/>
                </a:lnTo>
                <a:lnTo>
                  <a:pt x="59262" y="545"/>
                </a:lnTo>
                <a:lnTo>
                  <a:pt x="51503" y="0"/>
                </a:lnTo>
                <a:close/>
              </a:path>
              <a:path w="555625" h="167639">
                <a:moveTo>
                  <a:pt x="89991" y="16637"/>
                </a:moveTo>
                <a:lnTo>
                  <a:pt x="62552" y="16637"/>
                </a:lnTo>
                <a:lnTo>
                  <a:pt x="69918" y="20065"/>
                </a:lnTo>
                <a:lnTo>
                  <a:pt x="76014" y="26797"/>
                </a:lnTo>
                <a:lnTo>
                  <a:pt x="80088" y="32369"/>
                </a:lnTo>
                <a:lnTo>
                  <a:pt x="82983" y="38798"/>
                </a:lnTo>
                <a:lnTo>
                  <a:pt x="84712" y="46085"/>
                </a:lnTo>
                <a:lnTo>
                  <a:pt x="85168" y="52562"/>
                </a:lnTo>
                <a:lnTo>
                  <a:pt x="85162" y="56006"/>
                </a:lnTo>
                <a:lnTo>
                  <a:pt x="62679" y="91059"/>
                </a:lnTo>
                <a:lnTo>
                  <a:pt x="85161" y="91059"/>
                </a:lnTo>
                <a:lnTo>
                  <a:pt x="87444" y="87375"/>
                </a:lnTo>
                <a:lnTo>
                  <a:pt x="107400" y="87375"/>
                </a:lnTo>
                <a:lnTo>
                  <a:pt x="107571" y="81406"/>
                </a:lnTo>
                <a:lnTo>
                  <a:pt x="103780" y="41955"/>
                </a:lnTo>
                <a:lnTo>
                  <a:pt x="92302" y="19034"/>
                </a:lnTo>
                <a:lnTo>
                  <a:pt x="89991" y="16637"/>
                </a:lnTo>
                <a:close/>
              </a:path>
              <a:path w="555625" h="167639">
                <a:moveTo>
                  <a:pt x="212539" y="125222"/>
                </a:moveTo>
                <a:lnTo>
                  <a:pt x="192346" y="125222"/>
                </a:lnTo>
                <a:lnTo>
                  <a:pt x="192346" y="164337"/>
                </a:lnTo>
                <a:lnTo>
                  <a:pt x="212539" y="164337"/>
                </a:lnTo>
                <a:lnTo>
                  <a:pt x="212539" y="125222"/>
                </a:lnTo>
                <a:close/>
              </a:path>
              <a:path w="555625" h="167639">
                <a:moveTo>
                  <a:pt x="212539" y="762"/>
                </a:moveTo>
                <a:lnTo>
                  <a:pt x="196029" y="762"/>
                </a:lnTo>
                <a:lnTo>
                  <a:pt x="121480" y="106679"/>
                </a:lnTo>
                <a:lnTo>
                  <a:pt x="121480" y="125222"/>
                </a:lnTo>
                <a:lnTo>
                  <a:pt x="234637" y="125222"/>
                </a:lnTo>
                <a:lnTo>
                  <a:pt x="234637" y="106679"/>
                </a:lnTo>
                <a:lnTo>
                  <a:pt x="141165" y="106679"/>
                </a:lnTo>
                <a:lnTo>
                  <a:pt x="192346" y="33019"/>
                </a:lnTo>
                <a:lnTo>
                  <a:pt x="212539" y="33019"/>
                </a:lnTo>
                <a:lnTo>
                  <a:pt x="212539" y="762"/>
                </a:lnTo>
                <a:close/>
              </a:path>
              <a:path w="555625" h="167639">
                <a:moveTo>
                  <a:pt x="212539" y="33019"/>
                </a:moveTo>
                <a:lnTo>
                  <a:pt x="192346" y="33019"/>
                </a:lnTo>
                <a:lnTo>
                  <a:pt x="192346" y="106679"/>
                </a:lnTo>
                <a:lnTo>
                  <a:pt x="212539" y="106679"/>
                </a:lnTo>
                <a:lnTo>
                  <a:pt x="212539" y="33019"/>
                </a:lnTo>
                <a:close/>
              </a:path>
              <a:path w="555625" h="167639">
                <a:moveTo>
                  <a:pt x="290136" y="141477"/>
                </a:moveTo>
                <a:lnTo>
                  <a:pt x="267276" y="141477"/>
                </a:lnTo>
                <a:lnTo>
                  <a:pt x="267276" y="164337"/>
                </a:lnTo>
                <a:lnTo>
                  <a:pt x="290136" y="164337"/>
                </a:lnTo>
                <a:lnTo>
                  <a:pt x="290136" y="141477"/>
                </a:lnTo>
                <a:close/>
              </a:path>
              <a:path w="555625" h="167639">
                <a:moveTo>
                  <a:pt x="427296" y="2793"/>
                </a:moveTo>
                <a:lnTo>
                  <a:pt x="321378" y="2793"/>
                </a:lnTo>
                <a:lnTo>
                  <a:pt x="321378" y="22098"/>
                </a:lnTo>
                <a:lnTo>
                  <a:pt x="401515" y="22098"/>
                </a:lnTo>
                <a:lnTo>
                  <a:pt x="393992" y="31339"/>
                </a:lnTo>
                <a:lnTo>
                  <a:pt x="372686" y="64897"/>
                </a:lnTo>
                <a:lnTo>
                  <a:pt x="355880" y="104151"/>
                </a:lnTo>
                <a:lnTo>
                  <a:pt x="346334" y="143033"/>
                </a:lnTo>
                <a:lnTo>
                  <a:pt x="344238" y="164337"/>
                </a:lnTo>
                <a:lnTo>
                  <a:pt x="364939" y="164337"/>
                </a:lnTo>
                <a:lnTo>
                  <a:pt x="366005" y="152384"/>
                </a:lnTo>
                <a:lnTo>
                  <a:pt x="367654" y="140906"/>
                </a:lnTo>
                <a:lnTo>
                  <a:pt x="382719" y="90614"/>
                </a:lnTo>
                <a:lnTo>
                  <a:pt x="404025" y="49561"/>
                </a:lnTo>
                <a:lnTo>
                  <a:pt x="427296" y="18414"/>
                </a:lnTo>
                <a:lnTo>
                  <a:pt x="427296" y="2793"/>
                </a:lnTo>
                <a:close/>
              </a:path>
              <a:path w="555625" h="167639">
                <a:moveTo>
                  <a:pt x="470349" y="124713"/>
                </a:moveTo>
                <a:lnTo>
                  <a:pt x="451045" y="126491"/>
                </a:lnTo>
                <a:lnTo>
                  <a:pt x="452881" y="135586"/>
                </a:lnTo>
                <a:lnTo>
                  <a:pt x="455919" y="143621"/>
                </a:lnTo>
                <a:lnTo>
                  <a:pt x="487849" y="166465"/>
                </a:lnTo>
                <a:lnTo>
                  <a:pt x="497019" y="167131"/>
                </a:lnTo>
                <a:lnTo>
                  <a:pt x="505780" y="166516"/>
                </a:lnTo>
                <a:lnTo>
                  <a:pt x="536053" y="150622"/>
                </a:lnTo>
                <a:lnTo>
                  <a:pt x="490288" y="150622"/>
                </a:lnTo>
                <a:lnTo>
                  <a:pt x="484319" y="148589"/>
                </a:lnTo>
                <a:lnTo>
                  <a:pt x="479747" y="144525"/>
                </a:lnTo>
                <a:lnTo>
                  <a:pt x="475175" y="140335"/>
                </a:lnTo>
                <a:lnTo>
                  <a:pt x="472000" y="133730"/>
                </a:lnTo>
                <a:lnTo>
                  <a:pt x="470349" y="124713"/>
                </a:lnTo>
                <a:close/>
              </a:path>
              <a:path w="555625" h="167639">
                <a:moveTo>
                  <a:pt x="555456" y="87375"/>
                </a:moveTo>
                <a:lnTo>
                  <a:pt x="535500" y="87375"/>
                </a:lnTo>
                <a:lnTo>
                  <a:pt x="535516" y="100587"/>
                </a:lnTo>
                <a:lnTo>
                  <a:pt x="534586" y="107930"/>
                </a:lnTo>
                <a:lnTo>
                  <a:pt x="518355" y="143510"/>
                </a:lnTo>
                <a:lnTo>
                  <a:pt x="503623" y="150622"/>
                </a:lnTo>
                <a:lnTo>
                  <a:pt x="536053" y="150622"/>
                </a:lnTo>
                <a:lnTo>
                  <a:pt x="553979" y="107330"/>
                </a:lnTo>
                <a:lnTo>
                  <a:pt x="555257" y="94106"/>
                </a:lnTo>
                <a:lnTo>
                  <a:pt x="555456" y="87375"/>
                </a:lnTo>
                <a:close/>
              </a:path>
              <a:path w="555625" h="167639">
                <a:moveTo>
                  <a:pt x="499559" y="0"/>
                </a:moveTo>
                <a:lnTo>
                  <a:pt x="462729" y="15239"/>
                </a:lnTo>
                <a:lnTo>
                  <a:pt x="448077" y="54228"/>
                </a:lnTo>
                <a:lnTo>
                  <a:pt x="448055" y="56006"/>
                </a:lnTo>
                <a:lnTo>
                  <a:pt x="448878" y="66746"/>
                </a:lnTo>
                <a:lnTo>
                  <a:pt x="469526" y="100587"/>
                </a:lnTo>
                <a:lnTo>
                  <a:pt x="496511" y="108838"/>
                </a:lnTo>
                <a:lnTo>
                  <a:pt x="504639" y="108838"/>
                </a:lnTo>
                <a:lnTo>
                  <a:pt x="512132" y="106934"/>
                </a:lnTo>
                <a:lnTo>
                  <a:pt x="519117" y="102869"/>
                </a:lnTo>
                <a:lnTo>
                  <a:pt x="526102" y="98932"/>
                </a:lnTo>
                <a:lnTo>
                  <a:pt x="531563" y="93725"/>
                </a:lnTo>
                <a:lnTo>
                  <a:pt x="533217" y="91059"/>
                </a:lnTo>
                <a:lnTo>
                  <a:pt x="492193" y="91059"/>
                </a:lnTo>
                <a:lnTo>
                  <a:pt x="484446" y="87884"/>
                </a:lnTo>
                <a:lnTo>
                  <a:pt x="468698" y="56006"/>
                </a:lnTo>
                <a:lnTo>
                  <a:pt x="469317" y="47668"/>
                </a:lnTo>
                <a:lnTo>
                  <a:pt x="495499" y="17325"/>
                </a:lnTo>
                <a:lnTo>
                  <a:pt x="501972" y="16637"/>
                </a:lnTo>
                <a:lnTo>
                  <a:pt x="538047" y="16637"/>
                </a:lnTo>
                <a:lnTo>
                  <a:pt x="534905" y="13376"/>
                </a:lnTo>
                <a:lnTo>
                  <a:pt x="528642" y="8636"/>
                </a:lnTo>
                <a:lnTo>
                  <a:pt x="521883" y="4875"/>
                </a:lnTo>
                <a:lnTo>
                  <a:pt x="514767" y="2174"/>
                </a:lnTo>
                <a:lnTo>
                  <a:pt x="507318" y="545"/>
                </a:lnTo>
                <a:lnTo>
                  <a:pt x="499559" y="0"/>
                </a:lnTo>
                <a:close/>
              </a:path>
              <a:path w="555625" h="167639">
                <a:moveTo>
                  <a:pt x="538047" y="16637"/>
                </a:moveTo>
                <a:lnTo>
                  <a:pt x="510608" y="16637"/>
                </a:lnTo>
                <a:lnTo>
                  <a:pt x="517974" y="20065"/>
                </a:lnTo>
                <a:lnTo>
                  <a:pt x="524070" y="26797"/>
                </a:lnTo>
                <a:lnTo>
                  <a:pt x="528144" y="32369"/>
                </a:lnTo>
                <a:lnTo>
                  <a:pt x="531039" y="38798"/>
                </a:lnTo>
                <a:lnTo>
                  <a:pt x="532768" y="46085"/>
                </a:lnTo>
                <a:lnTo>
                  <a:pt x="533224" y="52562"/>
                </a:lnTo>
                <a:lnTo>
                  <a:pt x="533218" y="56006"/>
                </a:lnTo>
                <a:lnTo>
                  <a:pt x="510735" y="91059"/>
                </a:lnTo>
                <a:lnTo>
                  <a:pt x="533217" y="91059"/>
                </a:lnTo>
                <a:lnTo>
                  <a:pt x="535500" y="87375"/>
                </a:lnTo>
                <a:lnTo>
                  <a:pt x="555456" y="87375"/>
                </a:lnTo>
                <a:lnTo>
                  <a:pt x="555627" y="81406"/>
                </a:lnTo>
                <a:lnTo>
                  <a:pt x="551836" y="41955"/>
                </a:lnTo>
                <a:lnTo>
                  <a:pt x="540358" y="19034"/>
                </a:lnTo>
                <a:lnTo>
                  <a:pt x="538047" y="16637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47816" y="3185160"/>
            <a:ext cx="3885184" cy="20904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0825" y="3484117"/>
            <a:ext cx="8091424" cy="2145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0825" y="3785870"/>
            <a:ext cx="7881874" cy="2145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2824" y="4087621"/>
            <a:ext cx="8191881" cy="2145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20825" y="4389373"/>
            <a:ext cx="8228583" cy="2145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20825" y="4691126"/>
            <a:ext cx="7181342" cy="21450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20952" y="4992878"/>
            <a:ext cx="8201279" cy="2145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20825" y="5297423"/>
            <a:ext cx="7848346" cy="21170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14728" y="5596331"/>
            <a:ext cx="3488055" cy="2145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7238" y="818210"/>
            <a:ext cx="30365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/>
          <p:nvPr/>
        </p:nvSpPr>
        <p:spPr>
          <a:xfrm>
            <a:off x="1530730" y="3181857"/>
            <a:ext cx="60325" cy="164465"/>
          </a:xfrm>
          <a:custGeom>
            <a:avLst/>
            <a:gdLst/>
            <a:ahLst/>
            <a:cxnLst/>
            <a:rect l="l" t="t" r="r" b="b"/>
            <a:pathLst>
              <a:path w="60325" h="164464">
                <a:moveTo>
                  <a:pt x="60197" y="0"/>
                </a:moveTo>
                <a:lnTo>
                  <a:pt x="47243" y="0"/>
                </a:lnTo>
                <a:lnTo>
                  <a:pt x="44197" y="5361"/>
                </a:lnTo>
                <a:lnTo>
                  <a:pt x="40211" y="10794"/>
                </a:lnTo>
                <a:lnTo>
                  <a:pt x="8122" y="36955"/>
                </a:lnTo>
                <a:lnTo>
                  <a:pt x="0" y="41147"/>
                </a:lnTo>
                <a:lnTo>
                  <a:pt x="0" y="60578"/>
                </a:lnTo>
                <a:lnTo>
                  <a:pt x="35306" y="40893"/>
                </a:lnTo>
                <a:lnTo>
                  <a:pt x="40131" y="36321"/>
                </a:lnTo>
                <a:lnTo>
                  <a:pt x="40131" y="164337"/>
                </a:lnTo>
                <a:lnTo>
                  <a:pt x="60197" y="164337"/>
                </a:lnTo>
                <a:lnTo>
                  <a:pt x="60197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4555" y="3323313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4" h="23495">
                <a:moveTo>
                  <a:pt x="22882" y="0"/>
                </a:moveTo>
                <a:lnTo>
                  <a:pt x="0" y="0"/>
                </a:lnTo>
                <a:lnTo>
                  <a:pt x="0" y="22882"/>
                </a:lnTo>
                <a:lnTo>
                  <a:pt x="22882" y="22882"/>
                </a:lnTo>
                <a:lnTo>
                  <a:pt x="22882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12569" y="3611626"/>
            <a:ext cx="165100" cy="164465"/>
            <a:chOff x="1512569" y="3611626"/>
            <a:chExt cx="165100" cy="1644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569" y="3611626"/>
              <a:ext cx="108331" cy="1643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54555" y="3753081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4" h="23495">
                  <a:moveTo>
                    <a:pt x="22882" y="0"/>
                  </a:moveTo>
                  <a:lnTo>
                    <a:pt x="0" y="0"/>
                  </a:lnTo>
                  <a:lnTo>
                    <a:pt x="0" y="22882"/>
                  </a:lnTo>
                  <a:lnTo>
                    <a:pt x="22882" y="22882"/>
                  </a:lnTo>
                  <a:lnTo>
                    <a:pt x="22882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515363" y="4065778"/>
            <a:ext cx="162560" cy="167640"/>
            <a:chOff x="1515363" y="4065778"/>
            <a:chExt cx="162560" cy="1676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363" y="4065778"/>
              <a:ext cx="107188" cy="1672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54555" y="4207233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4" h="23495">
                  <a:moveTo>
                    <a:pt x="22882" y="0"/>
                  </a:moveTo>
                  <a:lnTo>
                    <a:pt x="0" y="0"/>
                  </a:lnTo>
                  <a:lnTo>
                    <a:pt x="0" y="22882"/>
                  </a:lnTo>
                  <a:lnTo>
                    <a:pt x="22882" y="22882"/>
                  </a:lnTo>
                  <a:lnTo>
                    <a:pt x="22882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494030" indent="-481330">
              <a:lnSpc>
                <a:spcPct val="100000"/>
              </a:lnSpc>
              <a:spcBef>
                <a:spcPts val="1330"/>
              </a:spcBef>
              <a:buClr>
                <a:srgbClr val="46B56C"/>
              </a:buClr>
              <a:buChar char="•"/>
              <a:tabLst>
                <a:tab pos="494030" algn="l"/>
              </a:tabLst>
            </a:pPr>
            <a:r>
              <a:rPr spc="-10" dirty="0">
                <a:hlinkClick r:id="rId4"/>
              </a:rPr>
              <a:t>https://kaggle.com/datasets/rizwan123456789/potato-disease-leaf-datasetpld</a:t>
            </a:r>
          </a:p>
          <a:p>
            <a:pPr marL="494030" indent="-481330">
              <a:lnSpc>
                <a:spcPct val="100000"/>
              </a:lnSpc>
              <a:spcBef>
                <a:spcPts val="1225"/>
              </a:spcBef>
              <a:buClr>
                <a:srgbClr val="46B56C"/>
              </a:buClr>
              <a:buChar char="•"/>
              <a:tabLst>
                <a:tab pos="494030" algn="l"/>
              </a:tabLst>
            </a:pPr>
            <a:r>
              <a:rPr spc="-10" dirty="0">
                <a:hlinkClick r:id="rId5"/>
              </a:rPr>
              <a:t>https://www.kaggle.com/datasets/arjuntejaswi/plant-village</a:t>
            </a: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40665" algn="l"/>
                <a:tab pos="494030" algn="l"/>
              </a:tabLst>
            </a:pPr>
            <a:r>
              <a:rPr u="heavy" dirty="0">
                <a:solidFill>
                  <a:srgbClr val="46B56C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000" u="heavy" spc="-20" dirty="0">
                <a:uFill>
                  <a:solidFill>
                    <a:srgbClr val="000000"/>
                  </a:solidFill>
                </a:uFill>
                <a:hlinkClick r:id="rId6"/>
              </a:rPr>
              <a:t>https://www.kaggle.com/datasets/sumanrathaur/potato-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hlinkClick r:id="rId6"/>
              </a:rPr>
              <a:t>disease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45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2000" u="none" dirty="0">
                <a:solidFill>
                  <a:srgbClr val="1F2023"/>
                </a:solidFill>
                <a:hlinkClick r:id="rId7"/>
              </a:rPr>
              <a:t>4.  </a:t>
            </a:r>
            <a:r>
              <a:rPr sz="2000" spc="-20" dirty="0">
                <a:hlinkClick r:id="rId7"/>
              </a:rPr>
              <a:t>https://www.kaggle.com/datasets/shuvokumarbasak4004/latest-and-</a:t>
            </a:r>
            <a:endParaRPr sz="2000"/>
          </a:p>
          <a:p>
            <a:pPr marL="241300">
              <a:lnSpc>
                <a:spcPct val="100000"/>
              </a:lnSpc>
              <a:spcBef>
                <a:spcPts val="245"/>
              </a:spcBef>
            </a:pPr>
            <a:r>
              <a:rPr sz="2000" spc="-20" dirty="0">
                <a:hlinkClick r:id="rId7"/>
              </a:rPr>
              <a:t>update-</a:t>
            </a:r>
            <a:r>
              <a:rPr sz="2000" spc="-10" dirty="0">
                <a:hlinkClick r:id="rId7"/>
              </a:rPr>
              <a:t>potato-leaf-diseases-dataset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E8E1E6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1464" y="2625674"/>
            <a:ext cx="28130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73A20"/>
                </a:solidFill>
              </a:rPr>
              <a:t>Thank</a:t>
            </a:r>
            <a:r>
              <a:rPr spc="-130" dirty="0">
                <a:solidFill>
                  <a:srgbClr val="273A20"/>
                </a:solidFill>
              </a:rPr>
              <a:t> </a:t>
            </a:r>
            <a:r>
              <a:rPr spc="-25" dirty="0">
                <a:solidFill>
                  <a:srgbClr val="273A20"/>
                </a:solidFill>
              </a:rPr>
              <a:t>you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5416550" cy="5715000"/>
            <a:chOff x="0" y="0"/>
            <a:chExt cx="5416550" cy="5715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96" y="1143000"/>
              <a:ext cx="4572000" cy="457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47800" cy="135636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7535" y="3145535"/>
            <a:ext cx="661416" cy="25481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7A8C-4A3D-BC98-A790-821692D7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D5DB4-755E-F7CE-4AD4-8ACAD80DA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244" y="3008293"/>
            <a:ext cx="4569156" cy="954107"/>
          </a:xfrm>
        </p:spPr>
        <p:txBody>
          <a:bodyPr/>
          <a:lstStyle/>
          <a:p>
            <a:r>
              <a:rPr lang="en-US" sz="28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Akanksha R </a:t>
            </a:r>
          </a:p>
          <a:p>
            <a:r>
              <a:rPr lang="en-US" sz="28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CWID :20027573</a:t>
            </a:r>
          </a:p>
          <a:p>
            <a:endParaRPr lang="en-US" sz="280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0F36B9-75D8-F9BB-E7B8-34A0D20C23BB}"/>
              </a:ext>
            </a:extLst>
          </p:cNvPr>
          <p:cNvSpPr txBox="1"/>
          <p:nvPr/>
        </p:nvSpPr>
        <p:spPr>
          <a:xfrm>
            <a:off x="6400800" y="2950013"/>
            <a:ext cx="55645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 Kiran V G</a:t>
            </a:r>
          </a:p>
          <a:p>
            <a:r>
              <a:rPr lang="en-US" sz="2800" u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CWID: 20021466</a:t>
            </a:r>
          </a:p>
        </p:txBody>
      </p:sp>
    </p:spTree>
    <p:extLst>
      <p:ext uri="{BB962C8B-B14F-4D97-AF65-F5344CB8AC3E}">
        <p14:creationId xmlns:p14="http://schemas.microsoft.com/office/powerpoint/2010/main" val="1188644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6271" y="0"/>
            <a:ext cx="6205855" cy="6858000"/>
          </a:xfrm>
          <a:custGeom>
            <a:avLst/>
            <a:gdLst/>
            <a:ahLst/>
            <a:cxnLst/>
            <a:rect l="l" t="t" r="r" b="b"/>
            <a:pathLst>
              <a:path w="6205855" h="6858000">
                <a:moveTo>
                  <a:pt x="0" y="6858000"/>
                </a:moveTo>
                <a:lnTo>
                  <a:pt x="6205728" y="6858000"/>
                </a:lnTo>
                <a:lnTo>
                  <a:pt x="620572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1E6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986272" cy="6857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988329" y="0"/>
            <a:ext cx="5943600" cy="6858000"/>
          </a:xfrm>
          <a:custGeom>
            <a:avLst/>
            <a:gdLst/>
            <a:ahLst/>
            <a:cxnLst/>
            <a:rect l="l" t="t" r="r" b="b"/>
            <a:pathLst>
              <a:path w="5943600" h="6858000">
                <a:moveTo>
                  <a:pt x="5943600" y="0"/>
                </a:moveTo>
                <a:lnTo>
                  <a:pt x="0" y="0"/>
                </a:lnTo>
                <a:lnTo>
                  <a:pt x="0" y="6858000"/>
                </a:lnTo>
                <a:lnTo>
                  <a:pt x="5943600" y="6858000"/>
                </a:lnTo>
                <a:lnTo>
                  <a:pt x="5943600" y="0"/>
                </a:lnTo>
                <a:close/>
              </a:path>
            </a:pathLst>
          </a:custGeom>
          <a:solidFill>
            <a:srgbClr val="E8E1E6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33464" y="1056589"/>
            <a:ext cx="25088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73A20"/>
                </a:solidFill>
              </a:rPr>
              <a:t>Overview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551" y="1109472"/>
            <a:ext cx="4724400" cy="4724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89228" y="2057547"/>
            <a:ext cx="2299970" cy="4494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1.</a:t>
            </a:r>
            <a:r>
              <a:rPr sz="1600" spc="-40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Problem</a:t>
            </a:r>
            <a:r>
              <a:rPr sz="1600" spc="-35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Statement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2.Outline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spc="-25" dirty="0">
                <a:solidFill>
                  <a:srgbClr val="273A20"/>
                </a:solidFill>
                <a:latin typeface="Arial MT"/>
                <a:cs typeface="Arial MT"/>
              </a:rPr>
              <a:t>3.Technical </a:t>
            </a: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Architecture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3.</a:t>
            </a:r>
            <a:r>
              <a:rPr sz="1600" spc="-45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Loading</a:t>
            </a:r>
            <a:r>
              <a:rPr sz="1600" spc="-25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the</a:t>
            </a:r>
            <a:r>
              <a:rPr sz="1600" spc="-60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Dataset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4.Dataset</a:t>
            </a:r>
            <a:r>
              <a:rPr sz="1600" spc="-75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Description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5.Function</a:t>
            </a:r>
            <a:r>
              <a:rPr sz="1600" spc="-15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to</a:t>
            </a:r>
            <a:r>
              <a:rPr sz="1600" spc="-80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split</a:t>
            </a:r>
            <a:r>
              <a:rPr sz="1600" spc="-55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Dataset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6.Data</a:t>
            </a:r>
            <a:r>
              <a:rPr sz="1600" spc="-65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Augmentation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7.Building</a:t>
            </a:r>
            <a:r>
              <a:rPr sz="1600" spc="-50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the</a:t>
            </a:r>
            <a:r>
              <a:rPr sz="1600" spc="-60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273A20"/>
                </a:solidFill>
                <a:latin typeface="Arial MT"/>
                <a:cs typeface="Arial MT"/>
              </a:rPr>
              <a:t>Model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273A20"/>
                </a:solidFill>
                <a:latin typeface="Arial MT"/>
                <a:cs typeface="Arial MT"/>
              </a:rPr>
              <a:t>8.</a:t>
            </a: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 Model</a:t>
            </a:r>
            <a:r>
              <a:rPr sz="1600" spc="-45" dirty="0">
                <a:solidFill>
                  <a:srgbClr val="273A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Architecture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15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9.Conclusion</a:t>
            </a:r>
            <a:endParaRPr sz="16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80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600" spc="-10" dirty="0">
                <a:solidFill>
                  <a:srgbClr val="273A20"/>
                </a:solidFill>
                <a:latin typeface="Arial MT"/>
                <a:cs typeface="Arial MT"/>
              </a:rPr>
              <a:t>10.References</a:t>
            </a:r>
            <a:endParaRPr sz="1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2218944"/>
            <a:ext cx="12189460" cy="4639310"/>
          </a:xfrm>
          <a:custGeom>
            <a:avLst/>
            <a:gdLst/>
            <a:ahLst/>
            <a:cxnLst/>
            <a:rect l="l" t="t" r="r" b="b"/>
            <a:pathLst>
              <a:path w="12189460" h="4639309">
                <a:moveTo>
                  <a:pt x="0" y="4639055"/>
                </a:moveTo>
                <a:lnTo>
                  <a:pt x="12188952" y="4639055"/>
                </a:lnTo>
                <a:lnTo>
                  <a:pt x="12188952" y="0"/>
                </a:lnTo>
                <a:lnTo>
                  <a:pt x="0" y="0"/>
                </a:lnTo>
                <a:lnTo>
                  <a:pt x="0" y="4639055"/>
                </a:lnTo>
                <a:close/>
              </a:path>
            </a:pathLst>
          </a:custGeom>
          <a:solidFill>
            <a:srgbClr val="E8E1E6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2250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7244" y="818210"/>
            <a:ext cx="51174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Problem</a:t>
            </a:r>
            <a:r>
              <a:rPr spc="-155" dirty="0"/>
              <a:t> </a:t>
            </a:r>
            <a:r>
              <a:rPr spc="-10" dirty="0"/>
              <a:t>Statement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1276" y="3241443"/>
            <a:ext cx="11456035" cy="203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indent="-226695" algn="just">
              <a:lnSpc>
                <a:spcPct val="110100"/>
              </a:lnSpc>
              <a:spcBef>
                <a:spcPts val="100"/>
              </a:spcBef>
              <a:buClr>
                <a:srgbClr val="46B56C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Times New Roman"/>
                <a:cs typeface="Times New Roman"/>
              </a:rPr>
              <a:t>Farmers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who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grow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potatoes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facing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economic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losses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year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various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diseases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can 	</a:t>
            </a:r>
            <a:r>
              <a:rPr sz="2000" dirty="0">
                <a:latin typeface="Times New Roman"/>
                <a:cs typeface="Times New Roman"/>
              </a:rPr>
              <a:t>happen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potato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plant.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two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common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diseases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known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early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blight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late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blight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early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blight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is 	</a:t>
            </a:r>
            <a:r>
              <a:rPr sz="2000" dirty="0">
                <a:latin typeface="Times New Roman"/>
                <a:cs typeface="Times New Roman"/>
              </a:rPr>
              <a:t>caused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fungus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late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blight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caused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specific</a:t>
            </a:r>
            <a:r>
              <a:rPr sz="2000" spc="2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microorganism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if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farmer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detect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these 	</a:t>
            </a:r>
            <a:r>
              <a:rPr sz="2000" dirty="0">
                <a:latin typeface="Times New Roman"/>
                <a:cs typeface="Times New Roman"/>
              </a:rPr>
              <a:t>diseases</a:t>
            </a:r>
            <a:r>
              <a:rPr sz="2000" spc="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early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apply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appropriate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treatment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then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1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save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lot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waste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prevent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economic</a:t>
            </a:r>
            <a:r>
              <a:rPr sz="2000" spc="1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loss. 	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treatments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early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blight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late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blight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little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different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it's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important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you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accurately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identify 	</a:t>
            </a:r>
            <a:r>
              <a:rPr sz="2000" dirty="0">
                <a:latin typeface="Times New Roman"/>
                <a:cs typeface="Times New Roman"/>
              </a:rPr>
              <a:t>what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kind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disease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there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</a:t>
            </a:r>
            <a:r>
              <a:rPr lang="en-US" sz="2000" dirty="0">
                <a:latin typeface="Times New Roman"/>
                <a:cs typeface="Times New Roman"/>
              </a:rPr>
              <a:t>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potato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plant.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2110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Arial MT"/>
                <a:cs typeface="Arial MT"/>
              </a:rPr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4666" y="2336802"/>
            <a:ext cx="3188970" cy="30499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05"/>
              </a:spcBef>
              <a:buClr>
                <a:srgbClr val="46B56C"/>
              </a:buClr>
              <a:buAutoNum type="arabicPeriod"/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Import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Libraries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005"/>
              </a:spcBef>
              <a:buClr>
                <a:srgbClr val="46B56C"/>
              </a:buClr>
              <a:buAutoNum type="arabicPeriod"/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Load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make </a:t>
            </a:r>
            <a:r>
              <a:rPr sz="2000" spc="-10" dirty="0">
                <a:latin typeface="Times New Roman"/>
                <a:cs typeface="Times New Roman"/>
              </a:rPr>
              <a:t>labels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015"/>
              </a:spcBef>
              <a:buClr>
                <a:srgbClr val="46B56C"/>
              </a:buClr>
              <a:buAutoNum type="arabicPeriod"/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pre-processing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985"/>
              </a:spcBef>
              <a:buClr>
                <a:srgbClr val="46B56C"/>
              </a:buClr>
              <a:buAutoNum type="arabicPeriod"/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Model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Building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005"/>
              </a:spcBef>
              <a:buClr>
                <a:srgbClr val="46B56C"/>
              </a:buClr>
              <a:buAutoNum type="arabicPeriod"/>
              <a:tabLst>
                <a:tab pos="469900" algn="l"/>
              </a:tabLst>
            </a:pPr>
            <a:r>
              <a:rPr sz="2000" spc="-10" dirty="0">
                <a:latin typeface="Times New Roman"/>
                <a:cs typeface="Times New Roman"/>
              </a:rPr>
              <a:t>Optimize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015"/>
              </a:spcBef>
              <a:buClr>
                <a:srgbClr val="46B56C"/>
              </a:buClr>
              <a:buAutoNum type="arabicPeriod"/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Fitting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model</a:t>
            </a:r>
            <a:endParaRPr sz="2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985"/>
              </a:spcBef>
              <a:buClr>
                <a:srgbClr val="46B56C"/>
              </a:buClr>
              <a:buAutoNum type="arabicPeriod"/>
              <a:tabLst>
                <a:tab pos="469900" algn="l"/>
              </a:tabLst>
            </a:pPr>
            <a:r>
              <a:rPr sz="2000" dirty="0">
                <a:latin typeface="Times New Roman"/>
                <a:cs typeface="Times New Roman"/>
              </a:rPr>
              <a:t>Model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Evaluation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7238" y="534111"/>
            <a:ext cx="59861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Technical</a:t>
            </a:r>
            <a:r>
              <a:rPr spc="-260" dirty="0"/>
              <a:t> </a:t>
            </a:r>
            <a:r>
              <a:rPr spc="-10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97863" y="2609088"/>
            <a:ext cx="8796655" cy="746760"/>
            <a:chOff x="1197863" y="2609088"/>
            <a:chExt cx="8796655" cy="746760"/>
          </a:xfrm>
        </p:grpSpPr>
        <p:sp>
          <p:nvSpPr>
            <p:cNvPr id="4" name="object 4"/>
            <p:cNvSpPr/>
            <p:nvPr/>
          </p:nvSpPr>
          <p:spPr>
            <a:xfrm>
              <a:off x="1197863" y="2609088"/>
              <a:ext cx="8796655" cy="746760"/>
            </a:xfrm>
            <a:custGeom>
              <a:avLst/>
              <a:gdLst/>
              <a:ahLst/>
              <a:cxnLst/>
              <a:rect l="l" t="t" r="r" b="b"/>
              <a:pathLst>
                <a:path w="8796655" h="746760">
                  <a:moveTo>
                    <a:pt x="8721852" y="0"/>
                  </a:moveTo>
                  <a:lnTo>
                    <a:pt x="74676" y="0"/>
                  </a:lnTo>
                  <a:lnTo>
                    <a:pt x="45611" y="5863"/>
                  </a:lnTo>
                  <a:lnTo>
                    <a:pt x="21874" y="21859"/>
                  </a:lnTo>
                  <a:lnTo>
                    <a:pt x="5869" y="45594"/>
                  </a:lnTo>
                  <a:lnTo>
                    <a:pt x="0" y="74675"/>
                  </a:lnTo>
                  <a:lnTo>
                    <a:pt x="0" y="672084"/>
                  </a:lnTo>
                  <a:lnTo>
                    <a:pt x="5869" y="701165"/>
                  </a:lnTo>
                  <a:lnTo>
                    <a:pt x="21874" y="724900"/>
                  </a:lnTo>
                  <a:lnTo>
                    <a:pt x="45611" y="740896"/>
                  </a:lnTo>
                  <a:lnTo>
                    <a:pt x="74676" y="746760"/>
                  </a:lnTo>
                  <a:lnTo>
                    <a:pt x="8721852" y="746760"/>
                  </a:lnTo>
                  <a:lnTo>
                    <a:pt x="8750933" y="740896"/>
                  </a:lnTo>
                  <a:lnTo>
                    <a:pt x="8774668" y="724900"/>
                  </a:lnTo>
                  <a:lnTo>
                    <a:pt x="8790664" y="701165"/>
                  </a:lnTo>
                  <a:lnTo>
                    <a:pt x="8796528" y="672084"/>
                  </a:lnTo>
                  <a:lnTo>
                    <a:pt x="8796528" y="74675"/>
                  </a:lnTo>
                  <a:lnTo>
                    <a:pt x="8790664" y="45594"/>
                  </a:lnTo>
                  <a:lnTo>
                    <a:pt x="8774668" y="21859"/>
                  </a:lnTo>
                  <a:lnTo>
                    <a:pt x="8750933" y="5863"/>
                  </a:lnTo>
                  <a:lnTo>
                    <a:pt x="8721852" y="0"/>
                  </a:lnTo>
                  <a:close/>
                </a:path>
              </a:pathLst>
            </a:custGeom>
            <a:solidFill>
              <a:srgbClr val="CFE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415" y="2776728"/>
              <a:ext cx="411479" cy="41147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423416" y="2776727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80" h="411480">
                <a:moveTo>
                  <a:pt x="0" y="411479"/>
                </a:moveTo>
                <a:lnTo>
                  <a:pt x="411479" y="411479"/>
                </a:lnTo>
                <a:lnTo>
                  <a:pt x="411479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197863" y="3541776"/>
            <a:ext cx="8796655" cy="749935"/>
            <a:chOff x="1197863" y="3541776"/>
            <a:chExt cx="8796655" cy="749935"/>
          </a:xfrm>
        </p:grpSpPr>
        <p:sp>
          <p:nvSpPr>
            <p:cNvPr id="8" name="object 8"/>
            <p:cNvSpPr/>
            <p:nvPr/>
          </p:nvSpPr>
          <p:spPr>
            <a:xfrm>
              <a:off x="1197863" y="3541776"/>
              <a:ext cx="8796655" cy="749935"/>
            </a:xfrm>
            <a:custGeom>
              <a:avLst/>
              <a:gdLst/>
              <a:ahLst/>
              <a:cxnLst/>
              <a:rect l="l" t="t" r="r" b="b"/>
              <a:pathLst>
                <a:path w="8796655" h="749935">
                  <a:moveTo>
                    <a:pt x="8721598" y="0"/>
                  </a:moveTo>
                  <a:lnTo>
                    <a:pt x="74930" y="0"/>
                  </a:lnTo>
                  <a:lnTo>
                    <a:pt x="45771" y="5885"/>
                  </a:lnTo>
                  <a:lnTo>
                    <a:pt x="21953" y="21939"/>
                  </a:lnTo>
                  <a:lnTo>
                    <a:pt x="5891" y="45755"/>
                  </a:lnTo>
                  <a:lnTo>
                    <a:pt x="0" y="74930"/>
                  </a:lnTo>
                  <a:lnTo>
                    <a:pt x="0" y="674878"/>
                  </a:lnTo>
                  <a:lnTo>
                    <a:pt x="5891" y="704052"/>
                  </a:lnTo>
                  <a:lnTo>
                    <a:pt x="21953" y="727868"/>
                  </a:lnTo>
                  <a:lnTo>
                    <a:pt x="45771" y="743922"/>
                  </a:lnTo>
                  <a:lnTo>
                    <a:pt x="74930" y="749807"/>
                  </a:lnTo>
                  <a:lnTo>
                    <a:pt x="8721598" y="749807"/>
                  </a:lnTo>
                  <a:lnTo>
                    <a:pt x="8750772" y="743922"/>
                  </a:lnTo>
                  <a:lnTo>
                    <a:pt x="8774588" y="727868"/>
                  </a:lnTo>
                  <a:lnTo>
                    <a:pt x="8790642" y="704052"/>
                  </a:lnTo>
                  <a:lnTo>
                    <a:pt x="8796528" y="674878"/>
                  </a:lnTo>
                  <a:lnTo>
                    <a:pt x="8796528" y="74930"/>
                  </a:lnTo>
                  <a:lnTo>
                    <a:pt x="8790642" y="45755"/>
                  </a:lnTo>
                  <a:lnTo>
                    <a:pt x="8774588" y="21939"/>
                  </a:lnTo>
                  <a:lnTo>
                    <a:pt x="8750772" y="5885"/>
                  </a:lnTo>
                  <a:lnTo>
                    <a:pt x="8721598" y="0"/>
                  </a:lnTo>
                  <a:close/>
                </a:path>
              </a:pathLst>
            </a:custGeom>
            <a:solidFill>
              <a:srgbClr val="CFE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3415" y="3712464"/>
              <a:ext cx="411479" cy="411480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1423416" y="3712464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80" h="411479">
                <a:moveTo>
                  <a:pt x="0" y="411480"/>
                </a:moveTo>
                <a:lnTo>
                  <a:pt x="411479" y="411480"/>
                </a:lnTo>
                <a:lnTo>
                  <a:pt x="411479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197863" y="4477511"/>
            <a:ext cx="8796655" cy="746760"/>
            <a:chOff x="1197863" y="4477511"/>
            <a:chExt cx="8796655" cy="746760"/>
          </a:xfrm>
        </p:grpSpPr>
        <p:sp>
          <p:nvSpPr>
            <p:cNvPr id="12" name="object 12"/>
            <p:cNvSpPr/>
            <p:nvPr/>
          </p:nvSpPr>
          <p:spPr>
            <a:xfrm>
              <a:off x="1197863" y="4477511"/>
              <a:ext cx="8796655" cy="746760"/>
            </a:xfrm>
            <a:custGeom>
              <a:avLst/>
              <a:gdLst/>
              <a:ahLst/>
              <a:cxnLst/>
              <a:rect l="l" t="t" r="r" b="b"/>
              <a:pathLst>
                <a:path w="8796655" h="746760">
                  <a:moveTo>
                    <a:pt x="8721852" y="0"/>
                  </a:moveTo>
                  <a:lnTo>
                    <a:pt x="74676" y="0"/>
                  </a:lnTo>
                  <a:lnTo>
                    <a:pt x="45611" y="5863"/>
                  </a:lnTo>
                  <a:lnTo>
                    <a:pt x="21874" y="21859"/>
                  </a:lnTo>
                  <a:lnTo>
                    <a:pt x="5869" y="45594"/>
                  </a:lnTo>
                  <a:lnTo>
                    <a:pt x="0" y="74675"/>
                  </a:lnTo>
                  <a:lnTo>
                    <a:pt x="0" y="672083"/>
                  </a:lnTo>
                  <a:lnTo>
                    <a:pt x="5869" y="701165"/>
                  </a:lnTo>
                  <a:lnTo>
                    <a:pt x="21874" y="724900"/>
                  </a:lnTo>
                  <a:lnTo>
                    <a:pt x="45611" y="740896"/>
                  </a:lnTo>
                  <a:lnTo>
                    <a:pt x="74676" y="746760"/>
                  </a:lnTo>
                  <a:lnTo>
                    <a:pt x="8721852" y="746760"/>
                  </a:lnTo>
                  <a:lnTo>
                    <a:pt x="8750933" y="740896"/>
                  </a:lnTo>
                  <a:lnTo>
                    <a:pt x="8774668" y="724900"/>
                  </a:lnTo>
                  <a:lnTo>
                    <a:pt x="8790664" y="701165"/>
                  </a:lnTo>
                  <a:lnTo>
                    <a:pt x="8796528" y="672083"/>
                  </a:lnTo>
                  <a:lnTo>
                    <a:pt x="8796528" y="74675"/>
                  </a:lnTo>
                  <a:lnTo>
                    <a:pt x="8790664" y="45594"/>
                  </a:lnTo>
                  <a:lnTo>
                    <a:pt x="8774668" y="21859"/>
                  </a:lnTo>
                  <a:lnTo>
                    <a:pt x="8750933" y="5863"/>
                  </a:lnTo>
                  <a:lnTo>
                    <a:pt x="8721852" y="0"/>
                  </a:lnTo>
                  <a:close/>
                </a:path>
              </a:pathLst>
            </a:custGeom>
            <a:solidFill>
              <a:srgbClr val="CFE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3415" y="4645151"/>
              <a:ext cx="411479" cy="411480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423416" y="4645152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80" h="411479">
                <a:moveTo>
                  <a:pt x="0" y="411480"/>
                </a:moveTo>
                <a:lnTo>
                  <a:pt x="411479" y="411480"/>
                </a:lnTo>
                <a:lnTo>
                  <a:pt x="411479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97863" y="5413247"/>
            <a:ext cx="8796655" cy="747395"/>
            <a:chOff x="1197863" y="5413247"/>
            <a:chExt cx="8796655" cy="747395"/>
          </a:xfrm>
        </p:grpSpPr>
        <p:sp>
          <p:nvSpPr>
            <p:cNvPr id="16" name="object 16"/>
            <p:cNvSpPr/>
            <p:nvPr/>
          </p:nvSpPr>
          <p:spPr>
            <a:xfrm>
              <a:off x="1197863" y="5413247"/>
              <a:ext cx="8796655" cy="747395"/>
            </a:xfrm>
            <a:custGeom>
              <a:avLst/>
              <a:gdLst/>
              <a:ahLst/>
              <a:cxnLst/>
              <a:rect l="l" t="t" r="r" b="b"/>
              <a:pathLst>
                <a:path w="8796655" h="747395">
                  <a:moveTo>
                    <a:pt x="8721852" y="0"/>
                  </a:moveTo>
                  <a:lnTo>
                    <a:pt x="74676" y="0"/>
                  </a:lnTo>
                  <a:lnTo>
                    <a:pt x="45611" y="5863"/>
                  </a:lnTo>
                  <a:lnTo>
                    <a:pt x="21874" y="21859"/>
                  </a:lnTo>
                  <a:lnTo>
                    <a:pt x="5869" y="45594"/>
                  </a:lnTo>
                  <a:lnTo>
                    <a:pt x="0" y="74675"/>
                  </a:lnTo>
                  <a:lnTo>
                    <a:pt x="0" y="672083"/>
                  </a:lnTo>
                  <a:lnTo>
                    <a:pt x="21874" y="724885"/>
                  </a:lnTo>
                  <a:lnTo>
                    <a:pt x="74676" y="746759"/>
                  </a:lnTo>
                  <a:lnTo>
                    <a:pt x="8721852" y="746772"/>
                  </a:lnTo>
                  <a:lnTo>
                    <a:pt x="8750933" y="740903"/>
                  </a:lnTo>
                  <a:lnTo>
                    <a:pt x="8774668" y="724896"/>
                  </a:lnTo>
                  <a:lnTo>
                    <a:pt x="8790664" y="701156"/>
                  </a:lnTo>
                  <a:lnTo>
                    <a:pt x="8796528" y="672083"/>
                  </a:lnTo>
                  <a:lnTo>
                    <a:pt x="8796528" y="74675"/>
                  </a:lnTo>
                  <a:lnTo>
                    <a:pt x="8790664" y="45594"/>
                  </a:lnTo>
                  <a:lnTo>
                    <a:pt x="8774668" y="21859"/>
                  </a:lnTo>
                  <a:lnTo>
                    <a:pt x="8750933" y="5863"/>
                  </a:lnTo>
                  <a:lnTo>
                    <a:pt x="8721852" y="0"/>
                  </a:lnTo>
                  <a:close/>
                </a:path>
              </a:pathLst>
            </a:custGeom>
            <a:solidFill>
              <a:srgbClr val="CFE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3415" y="5580887"/>
              <a:ext cx="411479" cy="411480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423416" y="5580888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411480" h="411479">
                <a:moveTo>
                  <a:pt x="0" y="411480"/>
                </a:moveTo>
                <a:lnTo>
                  <a:pt x="411479" y="411480"/>
                </a:lnTo>
                <a:lnTo>
                  <a:pt x="411479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28773" y="2809494"/>
            <a:ext cx="7571740" cy="3134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latin typeface="Arial MT"/>
                <a:cs typeface="Arial MT"/>
              </a:rPr>
              <a:t>Model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Building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–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Tensor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Flow, </a:t>
            </a:r>
            <a:r>
              <a:rPr sz="2000" dirty="0">
                <a:latin typeface="Arial MT"/>
                <a:cs typeface="Arial MT"/>
              </a:rPr>
              <a:t>CNN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Augmentation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,tf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dataset</a:t>
            </a:r>
            <a:endParaRPr sz="2000">
              <a:latin typeface="Arial MT"/>
              <a:cs typeface="Arial MT"/>
            </a:endParaRPr>
          </a:p>
          <a:p>
            <a:pPr marL="12700" marR="4561840">
              <a:lnSpc>
                <a:spcPct val="306800"/>
              </a:lnSpc>
            </a:pPr>
            <a:r>
              <a:rPr sz="2000" dirty="0">
                <a:latin typeface="Arial MT"/>
                <a:cs typeface="Arial MT"/>
              </a:rPr>
              <a:t>Backend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Server-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tf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serving </a:t>
            </a:r>
            <a:r>
              <a:rPr sz="2000" dirty="0">
                <a:latin typeface="Arial MT"/>
                <a:cs typeface="Arial MT"/>
              </a:rPr>
              <a:t>Model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Optimization Conclusion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955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13929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7244" y="665429"/>
            <a:ext cx="53632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Loading</a:t>
            </a:r>
            <a:r>
              <a:rPr spc="-120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10" dirty="0"/>
              <a:t>Dataset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216" y="1505711"/>
            <a:ext cx="10018776" cy="46390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0"/>
            <a:ext cx="6245860" cy="6858000"/>
          </a:xfrm>
          <a:custGeom>
            <a:avLst/>
            <a:gdLst/>
            <a:ahLst/>
            <a:cxnLst/>
            <a:rect l="l" t="t" r="r" b="b"/>
            <a:pathLst>
              <a:path w="6245860" h="6858000">
                <a:moveTo>
                  <a:pt x="0" y="6858000"/>
                </a:moveTo>
                <a:lnTo>
                  <a:pt x="6245352" y="6858000"/>
                </a:lnTo>
                <a:lnTo>
                  <a:pt x="62453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8E1E6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720928"/>
            <a:ext cx="309753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273A20"/>
                </a:solidFill>
              </a:rPr>
              <a:t>Dataset 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2414623"/>
            <a:ext cx="4640580" cy="269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100"/>
              </a:lnSpc>
              <a:spcBef>
                <a:spcPts val="100"/>
              </a:spcBef>
              <a:buClr>
                <a:srgbClr val="46B56C"/>
              </a:buClr>
              <a:buChar char="•"/>
              <a:tabLst>
                <a:tab pos="241300" algn="l"/>
              </a:tabLst>
            </a:pPr>
            <a:r>
              <a:rPr sz="1800" spc="-10" dirty="0">
                <a:solidFill>
                  <a:srgbClr val="273A20"/>
                </a:solidFill>
                <a:latin typeface="Arial MT"/>
                <a:cs typeface="Arial MT"/>
              </a:rPr>
              <a:t>Source: </a:t>
            </a:r>
            <a:r>
              <a:rPr sz="1800" u="sng" spc="-10" dirty="0">
                <a:solidFill>
                  <a:srgbClr val="91822F"/>
                </a:solidFill>
                <a:uFill>
                  <a:solidFill>
                    <a:srgbClr val="91822F"/>
                  </a:solidFill>
                </a:uFill>
                <a:latin typeface="Arial MT"/>
                <a:cs typeface="Arial MT"/>
                <a:hlinkClick r:id="rId2"/>
              </a:rPr>
              <a:t>https://www.kaggle.com/datasets/arjuntejas</a:t>
            </a:r>
            <a:r>
              <a:rPr sz="1800" spc="-10" dirty="0">
                <a:solidFill>
                  <a:srgbClr val="91822F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800" u="sng" spc="-10" dirty="0">
                <a:solidFill>
                  <a:srgbClr val="91822F"/>
                </a:solidFill>
                <a:uFill>
                  <a:solidFill>
                    <a:srgbClr val="91822F"/>
                  </a:solidFill>
                </a:uFill>
                <a:latin typeface="Arial MT"/>
                <a:cs typeface="Arial MT"/>
                <a:hlinkClick r:id="rId2"/>
              </a:rPr>
              <a:t>wi/plant-village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46B56C"/>
              </a:buClr>
              <a:buFont typeface="Arial MT"/>
              <a:buChar char="•"/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Clr>
                <a:srgbClr val="46B56C"/>
              </a:buClr>
              <a:buFont typeface="Arial MT"/>
              <a:buChar char="•"/>
            </a:pPr>
            <a:endParaRPr sz="1800">
              <a:latin typeface="Arial MT"/>
              <a:cs typeface="Arial MT"/>
            </a:endParaRPr>
          </a:p>
          <a:p>
            <a:pPr marL="241300" marR="22225" indent="-228600">
              <a:lnSpc>
                <a:spcPct val="110000"/>
              </a:lnSpc>
              <a:buClr>
                <a:srgbClr val="46B56C"/>
              </a:buClr>
              <a:buFont typeface="Arial MT"/>
              <a:buChar char="•"/>
              <a:tabLst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There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two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common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diseases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early </a:t>
            </a:r>
            <a:r>
              <a:rPr sz="1800" dirty="0">
                <a:latin typeface="Times New Roman"/>
                <a:cs typeface="Times New Roman"/>
              </a:rPr>
              <a:t>blight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late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blight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early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blight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caused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fungus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blight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caused by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specific microorganism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48400" y="0"/>
            <a:ext cx="5943600" cy="6858000"/>
            <a:chOff x="6248400" y="0"/>
            <a:chExt cx="5943600" cy="6858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0"/>
              <a:ext cx="5943600" cy="6858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0" y="1301496"/>
              <a:ext cx="4724400" cy="2127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000" y="3255264"/>
              <a:ext cx="4724400" cy="2127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2218944"/>
            <a:ext cx="12189460" cy="4639310"/>
          </a:xfrm>
          <a:custGeom>
            <a:avLst/>
            <a:gdLst/>
            <a:ahLst/>
            <a:cxnLst/>
            <a:rect l="l" t="t" r="r" b="b"/>
            <a:pathLst>
              <a:path w="12189460" h="4639309">
                <a:moveTo>
                  <a:pt x="0" y="4639055"/>
                </a:moveTo>
                <a:lnTo>
                  <a:pt x="12188952" y="4639055"/>
                </a:lnTo>
                <a:lnTo>
                  <a:pt x="12188952" y="0"/>
                </a:lnTo>
                <a:lnTo>
                  <a:pt x="0" y="0"/>
                </a:lnTo>
                <a:lnTo>
                  <a:pt x="0" y="4639055"/>
                </a:lnTo>
                <a:close/>
              </a:path>
            </a:pathLst>
          </a:custGeom>
          <a:solidFill>
            <a:srgbClr val="E8E1E6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2250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Function</a:t>
            </a:r>
            <a:r>
              <a:rPr spc="-114" dirty="0"/>
              <a:t> </a:t>
            </a:r>
            <a:r>
              <a:rPr dirty="0"/>
              <a:t>to</a:t>
            </a:r>
            <a:r>
              <a:rPr spc="-100" dirty="0"/>
              <a:t> </a:t>
            </a:r>
            <a:r>
              <a:rPr dirty="0"/>
              <a:t>Split</a:t>
            </a:r>
            <a:r>
              <a:rPr spc="-110" dirty="0"/>
              <a:t> </a:t>
            </a:r>
            <a:r>
              <a:rPr spc="-10" dirty="0"/>
              <a:t>Dataset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7244" y="3019512"/>
            <a:ext cx="4512310" cy="251968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Arial MT"/>
                <a:cs typeface="Arial MT"/>
              </a:rPr>
              <a:t>Dataset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should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bifurcated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into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subsets,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800" spc="-10" dirty="0">
                <a:latin typeface="Arial MT"/>
                <a:cs typeface="Arial MT"/>
              </a:rPr>
              <a:t>namely:</a:t>
            </a:r>
            <a:endParaRPr sz="18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225"/>
              </a:spcBef>
              <a:buClr>
                <a:srgbClr val="46B56C"/>
              </a:buClr>
              <a:buAutoNum type="arabicPeriod"/>
              <a:tabLst>
                <a:tab pos="240665" algn="l"/>
              </a:tabLst>
            </a:pPr>
            <a:r>
              <a:rPr sz="1800" dirty="0">
                <a:latin typeface="Arial MT"/>
                <a:cs typeface="Arial MT"/>
              </a:rPr>
              <a:t>Training: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Dataset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training</a:t>
            </a:r>
            <a:endParaRPr sz="1800">
              <a:latin typeface="Arial MT"/>
              <a:cs typeface="Arial MT"/>
            </a:endParaRPr>
          </a:p>
          <a:p>
            <a:pPr marL="241300" marR="303530" indent="-228600">
              <a:lnSpc>
                <a:spcPct val="110000"/>
              </a:lnSpc>
              <a:spcBef>
                <a:spcPts val="1010"/>
              </a:spcBef>
              <a:buClr>
                <a:srgbClr val="46B56C"/>
              </a:buClr>
              <a:buAutoNum type="arabicPeriod"/>
              <a:tabLst>
                <a:tab pos="241300" algn="l"/>
              </a:tabLst>
            </a:pPr>
            <a:r>
              <a:rPr sz="1800" spc="-10" dirty="0">
                <a:latin typeface="Arial MT"/>
                <a:cs typeface="Arial MT"/>
              </a:rPr>
              <a:t>Validation: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Dataset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against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training</a:t>
            </a:r>
            <a:endParaRPr sz="18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Clr>
                <a:srgbClr val="46B56C"/>
              </a:buClr>
              <a:buAutoNum type="arabicPeriod"/>
              <a:tabLst>
                <a:tab pos="240665" algn="l"/>
              </a:tabLst>
            </a:pPr>
            <a:r>
              <a:rPr sz="1800" spc="-30" dirty="0">
                <a:latin typeface="Arial MT"/>
                <a:cs typeface="Arial MT"/>
              </a:rPr>
              <a:t>Test: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Dataset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against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after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we</a:t>
            </a:r>
            <a:endParaRPr sz="18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219"/>
              </a:spcBef>
            </a:pPr>
            <a:r>
              <a:rPr sz="1800" dirty="0">
                <a:latin typeface="Arial MT"/>
                <a:cs typeface="Arial MT"/>
              </a:rPr>
              <a:t>trained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20" dirty="0">
                <a:latin typeface="Arial MT"/>
                <a:cs typeface="Arial MT"/>
              </a:rPr>
              <a:t>mode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3447" y="2746248"/>
            <a:ext cx="3553967" cy="3550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410</Words>
  <Application>Microsoft Macintosh PowerPoint</Application>
  <PresentationFormat>Widescreen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MT</vt:lpstr>
      <vt:lpstr>Times New Roman</vt:lpstr>
      <vt:lpstr>Office Theme</vt:lpstr>
      <vt:lpstr>Disease Recognition in Potato Plants</vt:lpstr>
      <vt:lpstr>Team Members</vt:lpstr>
      <vt:lpstr>Overview</vt:lpstr>
      <vt:lpstr>Problem Statement</vt:lpstr>
      <vt:lpstr>Outline</vt:lpstr>
      <vt:lpstr>Technical Architecture</vt:lpstr>
      <vt:lpstr>Loading the Dataset</vt:lpstr>
      <vt:lpstr>Dataset Description</vt:lpstr>
      <vt:lpstr>Function to Split Dataset</vt:lpstr>
      <vt:lpstr>Data Augmentation</vt:lpstr>
      <vt:lpstr>Building the Model</vt:lpstr>
      <vt:lpstr>PowerPoint Presentation</vt:lpstr>
      <vt:lpstr>Compiling the Model</vt:lpstr>
      <vt:lpstr>Plot training history on graphs</vt:lpstr>
      <vt:lpstr>Running the prediction on a sample image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Hari Kiran Vaddi Gangaraju</cp:lastModifiedBy>
  <cp:revision>2</cp:revision>
  <dcterms:created xsi:type="dcterms:W3CDTF">2024-12-11T17:48:37Z</dcterms:created>
  <dcterms:modified xsi:type="dcterms:W3CDTF">2024-12-11T23:55:30Z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2024-12-11T00:00:00Z</vt:filetime>
  </property>
  <property fmtid="{D5CDD505-2E9C-101B-9397-08002B2CF9AE}" pid="5" name="Producer">
    <vt:lpwstr>www.ilovepdf.com</vt:lpwstr>
  </property>
  <property fmtid="{D5CDD505-2E9C-101B-9397-08002B2CF9AE}" pid="6" name="MSIP_Label_a73fd474-4f3c-44ed-88fb-5cc4bd2471bf_Enabled">
    <vt:lpwstr>true</vt:lpwstr>
  </property>
  <property fmtid="{D5CDD505-2E9C-101B-9397-08002B2CF9AE}" pid="7" name="MSIP_Label_a73fd474-4f3c-44ed-88fb-5cc4bd2471bf_SetDate">
    <vt:lpwstr>2024-12-11T17:55:13Z</vt:lpwstr>
  </property>
  <property fmtid="{D5CDD505-2E9C-101B-9397-08002B2CF9AE}" pid="8" name="MSIP_Label_a73fd474-4f3c-44ed-88fb-5cc4bd2471bf_Method">
    <vt:lpwstr>Standard</vt:lpwstr>
  </property>
  <property fmtid="{D5CDD505-2E9C-101B-9397-08002B2CF9AE}" pid="9" name="MSIP_Label_a73fd474-4f3c-44ed-88fb-5cc4bd2471bf_Name">
    <vt:lpwstr>defa4170-0d19-0005-0004-bc88714345d2</vt:lpwstr>
  </property>
  <property fmtid="{D5CDD505-2E9C-101B-9397-08002B2CF9AE}" pid="10" name="MSIP_Label_a73fd474-4f3c-44ed-88fb-5cc4bd2471bf_SiteId">
    <vt:lpwstr>8d1a69ec-03b5-4345-ae21-dad112f5fb4f</vt:lpwstr>
  </property>
  <property fmtid="{D5CDD505-2E9C-101B-9397-08002B2CF9AE}" pid="11" name="MSIP_Label_a73fd474-4f3c-44ed-88fb-5cc4bd2471bf_ActionId">
    <vt:lpwstr>a37e433a-c469-4156-ae05-4378624bc5fd</vt:lpwstr>
  </property>
  <property fmtid="{D5CDD505-2E9C-101B-9397-08002B2CF9AE}" pid="12" name="MSIP_Label_a73fd474-4f3c-44ed-88fb-5cc4bd2471bf_ContentBits">
    <vt:lpwstr>0</vt:lpwstr>
  </property>
</Properties>
</file>